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14.xml" ContentType="application/vnd.openxmlformats-officedocument.presentationml.tags+xml"/>
  <Override PartName="/ppt/tags/tag5.xml" ContentType="application/vnd.openxmlformats-officedocument.presentationml.tags+xml"/>
  <Override PartName="/ppt/tags/tag15.xml" ContentType="application/vnd.openxmlformats-officedocument.presentationml.tags+xml"/>
  <Override PartName="/ppt/tags/tag17.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16.xml" ContentType="application/vnd.openxmlformats-officedocument.presentationml.tags+xml"/>
  <Override PartName="/ppt/tags/tag11.xml" ContentType="application/vnd.openxmlformats-officedocument.presentationml.tags+xml"/>
  <Override PartName="/ppt/tags/tag10.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2.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6"/>
  </p:handoutMasterIdLst>
  <p:sldIdLst>
    <p:sldId id="337" r:id="rId2"/>
    <p:sldId id="260" r:id="rId3"/>
    <p:sldId id="261" r:id="rId4"/>
    <p:sldId id="299" r:id="rId5"/>
    <p:sldId id="329" r:id="rId6"/>
    <p:sldId id="330" r:id="rId7"/>
    <p:sldId id="301" r:id="rId8"/>
    <p:sldId id="302" r:id="rId9"/>
    <p:sldId id="303" r:id="rId10"/>
    <p:sldId id="304" r:id="rId11"/>
    <p:sldId id="305" r:id="rId12"/>
    <p:sldId id="312" r:id="rId13"/>
    <p:sldId id="306" r:id="rId14"/>
    <p:sldId id="307" r:id="rId15"/>
    <p:sldId id="313" r:id="rId16"/>
    <p:sldId id="349" r:id="rId17"/>
    <p:sldId id="347" r:id="rId18"/>
    <p:sldId id="308" r:id="rId19"/>
    <p:sldId id="309" r:id="rId20"/>
    <p:sldId id="310" r:id="rId21"/>
    <p:sldId id="274" r:id="rId22"/>
    <p:sldId id="332" r:id="rId23"/>
    <p:sldId id="292" r:id="rId24"/>
    <p:sldId id="316" r:id="rId25"/>
    <p:sldId id="317" r:id="rId26"/>
    <p:sldId id="285" r:id="rId27"/>
    <p:sldId id="327" r:id="rId28"/>
    <p:sldId id="282" r:id="rId29"/>
    <p:sldId id="283" r:id="rId30"/>
    <p:sldId id="284" r:id="rId31"/>
    <p:sldId id="333" r:id="rId32"/>
    <p:sldId id="334" r:id="rId33"/>
    <p:sldId id="335" r:id="rId34"/>
    <p:sldId id="340" r:id="rId35"/>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84" d="100"/>
          <a:sy n="84" d="100"/>
        </p:scale>
        <p:origin x="763"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C46980A9-3E39-44C8-BD01-8614BD641326}" type="datetimeFigureOut">
              <a:rPr lang="en-US" smtClean="0"/>
              <a:t>2/19/2020</a:t>
            </a:fld>
            <a:endParaRPr lang="en-US"/>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1B0E7B2D-E31B-4F86-AE21-F8ED0FDAF9D2}" type="slidenum">
              <a:rPr lang="en-US" smtClean="0"/>
              <a:t>‹#›</a:t>
            </a:fld>
            <a:endParaRPr lang="en-US"/>
          </a:p>
        </p:txBody>
      </p:sp>
    </p:spTree>
    <p:extLst>
      <p:ext uri="{BB962C8B-B14F-4D97-AF65-F5344CB8AC3E}">
        <p14:creationId xmlns:p14="http://schemas.microsoft.com/office/powerpoint/2010/main" val="15179656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466955"/>
            <a:ext cx="9144000" cy="3924090"/>
          </a:xfrm>
          <a:prstGeom prst="rect">
            <a:avLst/>
          </a:prstGeom>
        </p:spPr>
      </p:pic>
      <p:sp>
        <p:nvSpPr>
          <p:cNvPr id="2" name="Title 1"/>
          <p:cNvSpPr>
            <a:spLocks noGrp="1"/>
          </p:cNvSpPr>
          <p:nvPr>
            <p:ph type="ctrTitle"/>
          </p:nvPr>
        </p:nvSpPr>
        <p:spPr>
          <a:xfrm>
            <a:off x="309954" y="2304100"/>
            <a:ext cx="8497162" cy="985969"/>
          </a:xfrm>
          <a:prstGeom prst="rect">
            <a:avLst/>
          </a:prstGeom>
        </p:spPr>
        <p:txBody>
          <a:bodyPr anchor="t" anchorCtr="0">
            <a:noAutofit/>
          </a:bodyPr>
          <a:lstStyle>
            <a:lvl1pPr algn="l">
              <a:defRPr sz="3600" b="1" cap="all"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5330" y="403819"/>
            <a:ext cx="2008312" cy="656718"/>
          </a:xfrm>
          <a:prstGeom prst="rect">
            <a:avLst/>
          </a:prstGeom>
        </p:spPr>
      </p:pic>
      <p:sp>
        <p:nvSpPr>
          <p:cNvPr id="19" name="Text Placeholder 18"/>
          <p:cNvSpPr>
            <a:spLocks noGrp="1"/>
          </p:cNvSpPr>
          <p:nvPr>
            <p:ph type="body" sz="quarter" idx="13" hasCustomPrompt="1"/>
          </p:nvPr>
        </p:nvSpPr>
        <p:spPr>
          <a:xfrm>
            <a:off x="309954" y="3347001"/>
            <a:ext cx="8497162" cy="914400"/>
          </a:xfrm>
          <a:prstGeom prst="rect">
            <a:avLst/>
          </a:prstGeom>
        </p:spPr>
        <p:txBody>
          <a:bodyPr>
            <a:noAutofit/>
          </a:bodyPr>
          <a:lstStyle>
            <a:lvl1pPr marL="0" indent="0">
              <a:lnSpc>
                <a:spcPct val="100000"/>
              </a:lnSpc>
              <a:spcBef>
                <a:spcPts val="0"/>
              </a:spcBef>
              <a:buNone/>
              <a:defRPr sz="2600" cap="all" baseline="0">
                <a:solidFill>
                  <a:schemeClr val="bg1"/>
                </a:solidFill>
                <a:latin typeface="Arial" panose="020B0604020202020204" pitchFamily="34" charset="0"/>
                <a:cs typeface="Arial" panose="020B0604020202020204" pitchFamily="34" charset="0"/>
              </a:defRPr>
            </a:lvl1pPr>
          </a:lstStyle>
          <a:p>
            <a:pPr lvl="0"/>
            <a:r>
              <a:rPr lang="en-US" dirty="0"/>
              <a:t>Click to edit Master subtitle</a:t>
            </a:r>
          </a:p>
        </p:txBody>
      </p:sp>
      <p:sp>
        <p:nvSpPr>
          <p:cNvPr id="20" name="Text Placeholder 18"/>
          <p:cNvSpPr>
            <a:spLocks noGrp="1"/>
          </p:cNvSpPr>
          <p:nvPr>
            <p:ph type="body" sz="quarter" idx="14" hasCustomPrompt="1"/>
          </p:nvPr>
        </p:nvSpPr>
        <p:spPr>
          <a:xfrm>
            <a:off x="309954" y="1826499"/>
            <a:ext cx="8497162" cy="463953"/>
          </a:xfrm>
          <a:prstGeom prst="rect">
            <a:avLst/>
          </a:prstGeom>
        </p:spPr>
        <p:txBody>
          <a:bodyPr>
            <a:noAutofit/>
          </a:bodyPr>
          <a:lstStyle>
            <a:lvl1pPr marL="0" indent="0">
              <a:buNone/>
              <a:defRPr sz="2600" cap="all" baseline="0">
                <a:solidFill>
                  <a:schemeClr val="bg1"/>
                </a:solidFill>
                <a:latin typeface="Arial" panose="020B0604020202020204" pitchFamily="34" charset="0"/>
                <a:cs typeface="Arial" panose="020B0604020202020204" pitchFamily="34" charset="0"/>
              </a:defRPr>
            </a:lvl1pPr>
          </a:lstStyle>
          <a:p>
            <a:pPr lvl="0"/>
            <a:r>
              <a:rPr lang="en-US" dirty="0"/>
              <a:t>Click to edit Master subtitle</a:t>
            </a:r>
          </a:p>
        </p:txBody>
      </p:sp>
      <p:pic>
        <p:nvPicPr>
          <p:cNvPr id="21" name="image3.png" descr="PAGE--and-5-logos_Transp-Bkg"/>
          <p:cNvPicPr/>
          <p:nvPr userDrawn="1"/>
        </p:nvPicPr>
        <p:blipFill>
          <a:blip r:embed="rId4"/>
          <a:stretch>
            <a:fillRect/>
          </a:stretch>
        </p:blipFill>
        <p:spPr>
          <a:xfrm>
            <a:off x="170197" y="5489026"/>
            <a:ext cx="8803606" cy="1259604"/>
          </a:xfrm>
          <a:prstGeom prst="rect">
            <a:avLst/>
          </a:prstGeom>
          <a:ln w="12700">
            <a:miter lim="400000"/>
          </a:ln>
        </p:spPr>
      </p:pic>
    </p:spTree>
    <p:extLst>
      <p:ext uri="{BB962C8B-B14F-4D97-AF65-F5344CB8AC3E}">
        <p14:creationId xmlns:p14="http://schemas.microsoft.com/office/powerpoint/2010/main" val="3160925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r="855" b="13850"/>
          <a:stretch/>
        </p:blipFill>
        <p:spPr>
          <a:xfrm>
            <a:off x="-1141159" y="5032080"/>
            <a:ext cx="3064962" cy="2781884"/>
          </a:xfrm>
          <a:prstGeom prst="rect">
            <a:avLst/>
          </a:prstGeom>
        </p:spPr>
      </p:pic>
      <p:sp>
        <p:nvSpPr>
          <p:cNvPr id="2" name="Title 1"/>
          <p:cNvSpPr>
            <a:spLocks noGrp="1"/>
          </p:cNvSpPr>
          <p:nvPr>
            <p:ph type="title"/>
          </p:nvPr>
        </p:nvSpPr>
        <p:spPr>
          <a:xfrm>
            <a:off x="628651" y="460823"/>
            <a:ext cx="6303778" cy="726695"/>
          </a:xfrm>
          <a:prstGeom prst="rect">
            <a:avLst/>
          </a:prstGeom>
        </p:spPr>
        <p:txBody>
          <a:bodyPr anchor="t" anchorCtr="0">
            <a:noAutofit/>
          </a:bodyPr>
          <a:lstStyle>
            <a:lvl1pPr>
              <a:defRPr sz="2400" b="1" cap="all" baseline="0">
                <a:solidFill>
                  <a:schemeClr val="accent3"/>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normAutofit/>
          </a:bodyPr>
          <a:lstStyle>
            <a:lvl1pPr>
              <a:defRPr sz="2100">
                <a:solidFill>
                  <a:schemeClr val="tx1"/>
                </a:solidFill>
                <a:latin typeface="Times New Roman" panose="02020603050405020304" pitchFamily="18" charset="0"/>
                <a:cs typeface="Times New Roman" panose="02020603050405020304" pitchFamily="18" charset="0"/>
              </a:defRPr>
            </a:lvl1pPr>
            <a:lvl2pPr>
              <a:defRPr sz="2100">
                <a:solidFill>
                  <a:schemeClr val="tx1"/>
                </a:solidFill>
                <a:latin typeface="Times New Roman" panose="02020603050405020304" pitchFamily="18" charset="0"/>
                <a:cs typeface="Times New Roman" panose="02020603050405020304" pitchFamily="18" charset="0"/>
              </a:defRPr>
            </a:lvl2pPr>
            <a:lvl3pPr>
              <a:defRPr sz="2100">
                <a:solidFill>
                  <a:schemeClr val="tx1"/>
                </a:solidFill>
                <a:latin typeface="Times New Roman" panose="02020603050405020304" pitchFamily="18" charset="0"/>
                <a:cs typeface="Times New Roman" panose="02020603050405020304" pitchFamily="18" charset="0"/>
              </a:defRPr>
            </a:lvl3pPr>
            <a:lvl4pPr>
              <a:defRPr sz="2100">
                <a:solidFill>
                  <a:schemeClr val="tx1"/>
                </a:solidFill>
                <a:latin typeface="Times New Roman" panose="02020603050405020304" pitchFamily="18" charset="0"/>
                <a:cs typeface="Times New Roman" panose="02020603050405020304" pitchFamily="18" charset="0"/>
              </a:defRPr>
            </a:lvl4pPr>
            <a:lvl5pPr>
              <a:defRPr sz="2100">
                <a:solidFill>
                  <a:schemeClr val="tx1"/>
                </a:solidFill>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28701" y="464276"/>
            <a:ext cx="1257301" cy="411137"/>
          </a:xfrm>
          <a:prstGeom prst="rect">
            <a:avLst/>
          </a:prstGeom>
        </p:spPr>
      </p:pic>
    </p:spTree>
    <p:extLst>
      <p:ext uri="{BB962C8B-B14F-4D97-AF65-F5344CB8AC3E}">
        <p14:creationId xmlns:p14="http://schemas.microsoft.com/office/powerpoint/2010/main" val="124007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Content and Imag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1" y="460823"/>
            <a:ext cx="6303778" cy="726695"/>
          </a:xfrm>
          <a:prstGeom prst="rect">
            <a:avLst/>
          </a:prstGeom>
        </p:spPr>
        <p:txBody>
          <a:bodyPr anchor="t" anchorCtr="0">
            <a:noAutofit/>
          </a:bodyPr>
          <a:lstStyle>
            <a:lvl1pPr>
              <a:defRPr sz="2400" b="1" cap="all" baseline="0">
                <a:solidFill>
                  <a:schemeClr val="accent3"/>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28649" y="1825625"/>
            <a:ext cx="4836485" cy="4351338"/>
          </a:xfrm>
          <a:prstGeom prst="rect">
            <a:avLst/>
          </a:prstGeom>
        </p:spPr>
        <p:txBody>
          <a:bodyPr>
            <a:normAutofit/>
          </a:bodyPr>
          <a:lstStyle>
            <a:lvl1pPr>
              <a:defRPr sz="2100">
                <a:solidFill>
                  <a:schemeClr val="tx1"/>
                </a:solidFill>
                <a:latin typeface="Times New Roman" panose="02020603050405020304" pitchFamily="18" charset="0"/>
                <a:cs typeface="Times New Roman" panose="02020603050405020304" pitchFamily="18" charset="0"/>
              </a:defRPr>
            </a:lvl1pPr>
            <a:lvl2pPr>
              <a:defRPr sz="2100">
                <a:solidFill>
                  <a:schemeClr val="tx1"/>
                </a:solidFill>
                <a:latin typeface="Times New Roman" panose="02020603050405020304" pitchFamily="18" charset="0"/>
                <a:cs typeface="Times New Roman" panose="02020603050405020304" pitchFamily="18" charset="0"/>
              </a:defRPr>
            </a:lvl2pPr>
            <a:lvl3pPr>
              <a:defRPr sz="2100">
                <a:solidFill>
                  <a:schemeClr val="tx1"/>
                </a:solidFill>
                <a:latin typeface="Times New Roman" panose="02020603050405020304" pitchFamily="18" charset="0"/>
                <a:cs typeface="Times New Roman" panose="02020603050405020304" pitchFamily="18" charset="0"/>
              </a:defRPr>
            </a:lvl3pPr>
            <a:lvl4pPr>
              <a:defRPr sz="2100">
                <a:solidFill>
                  <a:schemeClr val="tx1"/>
                </a:solidFill>
                <a:latin typeface="Times New Roman" panose="02020603050405020304" pitchFamily="18" charset="0"/>
                <a:cs typeface="Times New Roman" panose="02020603050405020304" pitchFamily="18" charset="0"/>
              </a:defRPr>
            </a:lvl4pPr>
            <a:lvl5pPr>
              <a:defRPr sz="2100">
                <a:solidFill>
                  <a:schemeClr val="tx1"/>
                </a:solidFill>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28701" y="464276"/>
            <a:ext cx="1257301" cy="411137"/>
          </a:xfrm>
          <a:prstGeom prst="rect">
            <a:avLst/>
          </a:prstGeom>
        </p:spPr>
      </p:pic>
      <p:sp>
        <p:nvSpPr>
          <p:cNvPr id="5" name="Picture Placeholder 4"/>
          <p:cNvSpPr>
            <a:spLocks noGrp="1"/>
          </p:cNvSpPr>
          <p:nvPr>
            <p:ph type="pic" sz="quarter" idx="10"/>
          </p:nvPr>
        </p:nvSpPr>
        <p:spPr>
          <a:xfrm>
            <a:off x="5784112" y="1839914"/>
            <a:ext cx="2801890" cy="4337050"/>
          </a:xfrm>
          <a:prstGeom prst="rect">
            <a:avLst/>
          </a:prstGeom>
        </p:spPr>
        <p:txBody>
          <a:bodyPr/>
          <a:lstStyle/>
          <a:p>
            <a:r>
              <a:rPr lang="en-US"/>
              <a:t>Click icon to add picture</a:t>
            </a:r>
            <a:endParaRPr lang="fr-CH"/>
          </a:p>
        </p:txBody>
      </p:sp>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r="855" b="13850"/>
          <a:stretch/>
        </p:blipFill>
        <p:spPr>
          <a:xfrm>
            <a:off x="-1141159" y="5032080"/>
            <a:ext cx="3064962" cy="2781884"/>
          </a:xfrm>
          <a:prstGeom prst="rect">
            <a:avLst/>
          </a:prstGeom>
        </p:spPr>
      </p:pic>
    </p:spTree>
    <p:extLst>
      <p:ext uri="{BB962C8B-B14F-4D97-AF65-F5344CB8AC3E}">
        <p14:creationId xmlns:p14="http://schemas.microsoft.com/office/powerpoint/2010/main" val="1723193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466955"/>
            <a:ext cx="9144000" cy="3924090"/>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16396" y="808074"/>
            <a:ext cx="5284279" cy="5519612"/>
          </a:xfrm>
          <a:prstGeom prst="rect">
            <a:avLst/>
          </a:prstGeom>
        </p:spPr>
      </p:pic>
      <p:sp>
        <p:nvSpPr>
          <p:cNvPr id="8" name="Title 1"/>
          <p:cNvSpPr>
            <a:spLocks noGrp="1"/>
          </p:cNvSpPr>
          <p:nvPr>
            <p:ph type="ctrTitle"/>
          </p:nvPr>
        </p:nvSpPr>
        <p:spPr>
          <a:xfrm>
            <a:off x="309954" y="2771935"/>
            <a:ext cx="8497162" cy="960094"/>
          </a:xfrm>
          <a:prstGeom prst="rect">
            <a:avLst/>
          </a:prstGeom>
        </p:spPr>
        <p:txBody>
          <a:bodyPr anchor="ctr" anchorCtr="0">
            <a:noAutofit/>
          </a:bodyPr>
          <a:lstStyle>
            <a:lvl1pPr algn="ctr">
              <a:defRPr sz="3600" b="1" cap="all"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554379" y="435883"/>
            <a:ext cx="2008312" cy="656718"/>
          </a:xfrm>
          <a:prstGeom prst="rect">
            <a:avLst/>
          </a:prstGeom>
        </p:spPr>
      </p:pic>
    </p:spTree>
    <p:extLst>
      <p:ext uri="{BB962C8B-B14F-4D97-AF65-F5344CB8AC3E}">
        <p14:creationId xmlns:p14="http://schemas.microsoft.com/office/powerpoint/2010/main" val="2061226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5324219B-625C-42C2-820D-209F0CF4AD6F}" type="datetimeFigureOut">
              <a:rPr lang="en-US" smtClean="0"/>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882EA-9A24-4892-A44B-8082F4725030}" type="slidenum">
              <a:rPr lang="en-US" smtClean="0"/>
              <a:t>‹#›</a:t>
            </a:fld>
            <a:endParaRPr lang="en-US"/>
          </a:p>
        </p:txBody>
      </p:sp>
    </p:spTree>
    <p:extLst>
      <p:ext uri="{BB962C8B-B14F-4D97-AF65-F5344CB8AC3E}">
        <p14:creationId xmlns:p14="http://schemas.microsoft.com/office/powerpoint/2010/main" val="3041205752"/>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a:xfrm>
            <a:off x="457200" y="6356352"/>
            <a:ext cx="2133600" cy="365125"/>
          </a:xfrm>
          <a:prstGeom prst="rect">
            <a:avLst/>
          </a:prstGeom>
        </p:spPr>
        <p:txBody>
          <a:bodyPr/>
          <a:lstStyle>
            <a:lvl1pPr>
              <a:defRPr/>
            </a:lvl1pPr>
          </a:lstStyle>
          <a:p>
            <a:pPr>
              <a:defRPr/>
            </a:pPr>
            <a:fld id="{8A50783A-6E81-454D-8EA2-74A473E2EE4D}" type="datetimeFigureOut">
              <a:rPr lang="fr-FR"/>
              <a:pPr>
                <a:defRPr/>
              </a:pPr>
              <a:t>19/02/2020</a:t>
            </a:fld>
            <a:endParaRPr lang="en-US"/>
          </a:p>
        </p:txBody>
      </p:sp>
      <p:sp>
        <p:nvSpPr>
          <p:cNvPr id="3" name="Espace réservé du pied de page 4"/>
          <p:cNvSpPr>
            <a:spLocks noGrp="1"/>
          </p:cNvSpPr>
          <p:nvPr>
            <p:ph type="ftr" sz="quarter" idx="11"/>
          </p:nvPr>
        </p:nvSpPr>
        <p:spPr>
          <a:xfrm>
            <a:off x="3124200" y="6356352"/>
            <a:ext cx="2895600" cy="365125"/>
          </a:xfrm>
          <a:prstGeom prst="rect">
            <a:avLst/>
          </a:prstGeom>
        </p:spPr>
        <p:txBody>
          <a:bodyPr/>
          <a:lstStyle>
            <a:lvl1pPr>
              <a:defRPr/>
            </a:lvl1pPr>
          </a:lstStyle>
          <a:p>
            <a:pPr>
              <a:defRPr/>
            </a:pPr>
            <a:endParaRPr lang="en-US"/>
          </a:p>
        </p:txBody>
      </p:sp>
      <p:sp>
        <p:nvSpPr>
          <p:cNvPr id="4" name="Espace réservé du numéro de diapositive 5"/>
          <p:cNvSpPr>
            <a:spLocks noGrp="1"/>
          </p:cNvSpPr>
          <p:nvPr>
            <p:ph type="sldNum" sz="quarter" idx="12"/>
          </p:nvPr>
        </p:nvSpPr>
        <p:spPr>
          <a:xfrm>
            <a:off x="6553200" y="6356352"/>
            <a:ext cx="2133600" cy="365125"/>
          </a:xfrm>
          <a:prstGeom prst="rect">
            <a:avLst/>
          </a:prstGeom>
        </p:spPr>
        <p:txBody>
          <a:bodyPr/>
          <a:lstStyle>
            <a:lvl1pPr>
              <a:defRPr/>
            </a:lvl1pPr>
          </a:lstStyle>
          <a:p>
            <a:pPr>
              <a:defRPr/>
            </a:pPr>
            <a:fld id="{402A7397-2260-4E8A-80B9-1699AE37807F}" type="slidenum">
              <a:rPr lang="en-US"/>
              <a:pPr>
                <a:defRPr/>
              </a:pPr>
              <a:t>‹#›</a:t>
            </a:fld>
            <a:endParaRPr lang="en-US"/>
          </a:p>
        </p:txBody>
      </p:sp>
    </p:spTree>
    <p:extLst>
      <p:ext uri="{BB962C8B-B14F-4D97-AF65-F5344CB8AC3E}">
        <p14:creationId xmlns:p14="http://schemas.microsoft.com/office/powerpoint/2010/main" val="3915225976"/>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4219B-625C-42C2-820D-209F0CF4AD6F}" type="datetimeFigureOut">
              <a:rPr lang="en-US" smtClean="0"/>
              <a:t>2/19/2020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B882EA-9A24-4892-A44B-8082F4725030}" type="slidenum">
              <a:rPr lang="en-US" smtClean="0"/>
              <a:t>‹#›</a:t>
            </a:fld>
            <a:endParaRPr lang="en-US"/>
          </a:p>
        </p:txBody>
      </p:sp>
    </p:spTree>
    <p:extLst>
      <p:ext uri="{BB962C8B-B14F-4D97-AF65-F5344CB8AC3E}">
        <p14:creationId xmlns:p14="http://schemas.microsoft.com/office/powerpoint/2010/main" val="3074138726"/>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 name="Title Placeholder 23"/>
          <p:cNvSpPr>
            <a:spLocks noGrp="1"/>
          </p:cNvSpPr>
          <p:nvPr>
            <p:ph type="title"/>
          </p:nvPr>
        </p:nvSpPr>
        <p:spPr>
          <a:xfrm>
            <a:off x="628650" y="365125"/>
            <a:ext cx="7886700" cy="1325563"/>
          </a:xfrm>
          <a:prstGeom prst="rect">
            <a:avLst/>
          </a:prstGeom>
        </p:spPr>
        <p:txBody>
          <a:bodyPr vert="horz" lIns="91440" tIns="45720" rIns="91440" bIns="45720" rtlCol="0" anchor="t" anchorCtr="0">
            <a:noAutofit/>
          </a:bodyPr>
          <a:lstStyle/>
          <a:p>
            <a:pPr lvl="0"/>
            <a:r>
              <a:rPr lang="en-US"/>
              <a:t>Click to edit Master title style</a:t>
            </a:r>
            <a:endParaRPr lang="fr-CH"/>
          </a:p>
        </p:txBody>
      </p:sp>
      <p:sp>
        <p:nvSpPr>
          <p:cNvPr id="25" name="Text Placeholder 24"/>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Tree>
    <p:extLst>
      <p:ext uri="{BB962C8B-B14F-4D97-AF65-F5344CB8AC3E}">
        <p14:creationId xmlns:p14="http://schemas.microsoft.com/office/powerpoint/2010/main" val="2922636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73" r:id="rId5"/>
    <p:sldLayoutId id="2147483674" r:id="rId6"/>
    <p:sldLayoutId id="2147483675" r:id="rId7"/>
  </p:sldLayoutIdLst>
  <p:txStyles>
    <p:titleStyle>
      <a:lvl1pPr algn="l" defTabSz="914400" rtl="0" eaLnBrk="1" latinLnBrk="0" hangingPunct="1">
        <a:lnSpc>
          <a:spcPct val="90000"/>
        </a:lnSpc>
        <a:spcBef>
          <a:spcPct val="0"/>
        </a:spcBef>
        <a:buNone/>
        <a:defRPr lang="fr-CH" sz="2400" b="1" kern="1200" cap="all" baseline="0" smtClean="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100" kern="1200" smtClean="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100" kern="1200" smtClean="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100" kern="1200" smtClean="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100" kern="1200" smtClean="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fr-CH" sz="2100" kern="1200" smtClean="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752" y="2489742"/>
            <a:ext cx="8925869" cy="1258497"/>
          </a:xfrm>
        </p:spPr>
        <p:txBody>
          <a:bodyPr/>
          <a:lstStyle/>
          <a:p>
            <a:pPr algn="ctr"/>
            <a:r>
              <a:rPr lang="en-US" sz="3400" dirty="0"/>
              <a:t>Industrial Waste Management - </a:t>
            </a:r>
            <a:r>
              <a:rPr lang="en-MU" b="0" dirty="0"/>
              <a:t/>
            </a:r>
            <a:br>
              <a:rPr lang="en-MU" b="0" dirty="0"/>
            </a:br>
            <a:r>
              <a:rPr lang="en-US" b="0" dirty="0"/>
              <a:t> </a:t>
            </a:r>
            <a:r>
              <a:rPr lang="en-US" dirty="0"/>
              <a:t>Industrial Symbiosis and Circular Economy </a:t>
            </a:r>
            <a:r>
              <a:rPr lang="en-US" b="0" dirty="0"/>
              <a:t>	</a:t>
            </a:r>
            <a:br>
              <a:rPr lang="en-US" b="0" dirty="0"/>
            </a:br>
            <a:r>
              <a:rPr lang="it-IT" dirty="0"/>
              <a:t/>
            </a:r>
            <a:br>
              <a:rPr lang="it-IT" dirty="0"/>
            </a:br>
            <a:endParaRPr lang="en-GB" dirty="0"/>
          </a:p>
        </p:txBody>
      </p:sp>
      <p:sp>
        <p:nvSpPr>
          <p:cNvPr id="3" name="Text Placeholder 2"/>
          <p:cNvSpPr>
            <a:spLocks noGrp="1"/>
          </p:cNvSpPr>
          <p:nvPr>
            <p:ph type="body" sz="quarter" idx="13"/>
          </p:nvPr>
        </p:nvSpPr>
        <p:spPr>
          <a:xfrm>
            <a:off x="452458" y="4025736"/>
            <a:ext cx="8497162" cy="1448790"/>
          </a:xfrm>
        </p:spPr>
        <p:txBody>
          <a:bodyPr/>
          <a:lstStyle/>
          <a:p>
            <a:pPr algn="r"/>
            <a:r>
              <a:rPr lang="en-US" i="1" dirty="0"/>
              <a:t>D</a:t>
            </a:r>
            <a:r>
              <a:rPr lang="en-US" i="1" cap="none" dirty="0"/>
              <a:t>r</a:t>
            </a:r>
            <a:r>
              <a:rPr lang="en-US" i="1" dirty="0"/>
              <a:t>.  S. Tunesi, </a:t>
            </a:r>
            <a:r>
              <a:rPr lang="en-US" i="1" cap="none" dirty="0"/>
              <a:t>International Consultant</a:t>
            </a:r>
            <a:r>
              <a:rPr lang="en-US" i="1" dirty="0"/>
              <a:t>  UNIDO </a:t>
            </a:r>
          </a:p>
          <a:p>
            <a:pPr algn="r"/>
            <a:r>
              <a:rPr lang="en-US" i="1" dirty="0"/>
              <a:t>D</a:t>
            </a:r>
            <a:r>
              <a:rPr lang="en-US" i="1" cap="none" dirty="0"/>
              <a:t>r.  </a:t>
            </a:r>
            <a:r>
              <a:rPr lang="en-US" i="1" dirty="0"/>
              <a:t> D. Surroop, </a:t>
            </a:r>
            <a:r>
              <a:rPr lang="en-US" i="1" cap="none" dirty="0"/>
              <a:t>National Consultant  UNIDO</a:t>
            </a:r>
          </a:p>
          <a:p>
            <a:pPr algn="r"/>
            <a:endParaRPr lang="en-US" sz="1000" i="1" cap="none" dirty="0"/>
          </a:p>
          <a:p>
            <a:pPr algn="r"/>
            <a:r>
              <a:rPr lang="en-US" sz="2400" i="1" cap="none" dirty="0"/>
              <a:t>4 February 2020</a:t>
            </a:r>
          </a:p>
        </p:txBody>
      </p:sp>
      <p:sp>
        <p:nvSpPr>
          <p:cNvPr id="71681" name="Rectangle 1"/>
          <p:cNvSpPr>
            <a:spLocks noChangeArrowheads="1"/>
          </p:cNvSpPr>
          <p:nvPr/>
        </p:nvSpPr>
        <p:spPr bwMode="auto">
          <a:xfrm>
            <a:off x="439387" y="1474079"/>
            <a:ext cx="840773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i="0" u="none" strike="noStrike" cap="none" normalizeH="0" baseline="0" dirty="0">
                <a:ln>
                  <a:noFill/>
                </a:ln>
                <a:solidFill>
                  <a:srgbClr val="0069B8"/>
                </a:solidFill>
                <a:effectLst/>
                <a:latin typeface="Arial" pitchFamily="34" charset="0"/>
                <a:ea typeface="Calibri" pitchFamily="34" charset="0"/>
                <a:cs typeface="Arial" pitchFamily="34" charset="0"/>
              </a:rPr>
              <a:t>Ministry of Industrial Development, SMEs and Cooperatives </a:t>
            </a:r>
            <a:endParaRPr kumimoji="0" lang="it-IT" altLang="zh-CN" sz="2000" i="0" u="none" strike="noStrike" cap="none" normalizeH="0" baseline="0" dirty="0">
              <a:ln>
                <a:noFill/>
              </a:ln>
              <a:solidFill>
                <a:srgbClr val="0069B8"/>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small" normalizeH="0" dirty="0">
                <a:ln>
                  <a:noFill/>
                </a:ln>
                <a:solidFill>
                  <a:srgbClr val="0069B8"/>
                </a:solidFill>
                <a:effectLst/>
                <a:latin typeface="Arial" pitchFamily="34" charset="0"/>
                <a:ea typeface="Calibri" pitchFamily="34" charset="0"/>
                <a:cs typeface="Arial" pitchFamily="34" charset="0"/>
              </a:rPr>
              <a:t>Inception Workshop </a:t>
            </a:r>
            <a:r>
              <a:rPr kumimoji="0" lang="en-US" altLang="zh-CN" sz="2000" i="0" u="none" strike="noStrike" cap="none" normalizeH="0" baseline="0" dirty="0">
                <a:ln>
                  <a:noFill/>
                </a:ln>
                <a:solidFill>
                  <a:srgbClr val="0069B8"/>
                </a:solidFill>
                <a:effectLst/>
                <a:latin typeface="Arial" pitchFamily="34" charset="0"/>
                <a:ea typeface="Calibri" pitchFamily="34" charset="0"/>
                <a:cs typeface="Arial" pitchFamily="34" charset="0"/>
              </a:rPr>
              <a:t>on</a:t>
            </a:r>
            <a:endParaRPr kumimoji="0" lang="it-IT" altLang="zh-CN" sz="2000" i="0" u="none" strike="noStrike" cap="none" normalizeH="0" baseline="0" dirty="0">
              <a:ln>
                <a:noFill/>
              </a:ln>
              <a:solidFill>
                <a:srgbClr val="0069B8"/>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i="0" u="none" strike="noStrike" cap="none" normalizeH="0" baseline="0" dirty="0">
                <a:ln>
                  <a:noFill/>
                </a:ln>
                <a:solidFill>
                  <a:srgbClr val="0069B8"/>
                </a:solidFill>
                <a:effectLst/>
                <a:latin typeface="Arial" pitchFamily="34" charset="0"/>
                <a:ea typeface="Calibri" pitchFamily="34" charset="0"/>
                <a:cs typeface="Arial" pitchFamily="34" charset="0"/>
              </a:rPr>
              <a:t>Industrial Waste Management: Cost Structure Review </a:t>
            </a:r>
            <a:endParaRPr kumimoji="0" lang="en-US" altLang="zh-CN" sz="2000" i="0" u="none" strike="noStrike" cap="none" normalizeH="0" baseline="0" dirty="0">
              <a:ln>
                <a:noFill/>
              </a:ln>
              <a:solidFill>
                <a:srgbClr val="0069B8"/>
              </a:solidFill>
              <a:effectLst/>
              <a:latin typeface="Arial" pitchFamily="34" charset="0"/>
              <a:cs typeface="Arial" pitchFamily="34" charset="0"/>
            </a:endParaRPr>
          </a:p>
        </p:txBody>
      </p:sp>
    </p:spTree>
    <p:extLst>
      <p:ext uri="{BB962C8B-B14F-4D97-AF65-F5344CB8AC3E}">
        <p14:creationId xmlns:p14="http://schemas.microsoft.com/office/powerpoint/2010/main" val="1840094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999" y="1078708"/>
            <a:ext cx="5819686" cy="669182"/>
          </a:xfrm>
        </p:spPr>
        <p:txBody>
          <a:bodyPr>
            <a:noAutofit/>
          </a:bodyPr>
          <a:lstStyle/>
          <a:p>
            <a:pPr algn="ctr"/>
            <a:r>
              <a:rPr lang="en-US" b="1" dirty="0">
                <a:latin typeface="Times New Roman" panose="02020603050405020304" pitchFamily="18" charset="0"/>
                <a:cs typeface="Times New Roman" panose="02020603050405020304" pitchFamily="18" charset="0"/>
              </a:rPr>
              <a:t>Industrial SUSTAINABILITY</a:t>
            </a:r>
            <a:endParaRPr lang="en-US" b="1" dirty="0"/>
          </a:p>
        </p:txBody>
      </p:sp>
      <p:sp>
        <p:nvSpPr>
          <p:cNvPr id="3" name="Content Placeholder 2"/>
          <p:cNvSpPr>
            <a:spLocks noGrp="1"/>
          </p:cNvSpPr>
          <p:nvPr>
            <p:ph idx="1"/>
          </p:nvPr>
        </p:nvSpPr>
        <p:spPr>
          <a:xfrm>
            <a:off x="378153" y="2175242"/>
            <a:ext cx="8127050" cy="3539729"/>
          </a:xfrm>
        </p:spPr>
        <p:txBody>
          <a:bodyPr>
            <a:noAutofit/>
          </a:bodyPr>
          <a:lstStyle/>
          <a:p>
            <a:pPr algn="just"/>
            <a:r>
              <a:rPr lang="en-US" dirty="0">
                <a:latin typeface="Times New Roman" panose="02020603050405020304" pitchFamily="18" charset="0"/>
                <a:cs typeface="Times New Roman" panose="02020603050405020304" pitchFamily="18" charset="0"/>
              </a:rPr>
              <a:t>This means that producing more with the same raw material (resources) if not less and reducing the release of waste and emission.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It implies to optimize the process such that waste/losses in resources (raw material, energy or any other inputs) are reduced while converting the same into products.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This is also called Industrial Sustainability.</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Industrial Sustainability cannot be achieved without Industrial Symbiosis </a:t>
            </a:r>
          </a:p>
          <a:p>
            <a:pPr algn="just"/>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388693183"/>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044" y="1074281"/>
            <a:ext cx="4727834" cy="545021"/>
          </a:xfrm>
        </p:spPr>
        <p:txBody>
          <a:bodyPr>
            <a:normAutofit/>
          </a:bodyPr>
          <a:lstStyle/>
          <a:p>
            <a:pPr algn="ctr"/>
            <a:r>
              <a:rPr lang="en-US" b="1" dirty="0">
                <a:latin typeface="Times New Roman" panose="02020603050405020304" pitchFamily="18" charset="0"/>
                <a:cs typeface="Times New Roman" panose="02020603050405020304" pitchFamily="18" charset="0"/>
              </a:rPr>
              <a:t>Industrial symbiosis</a:t>
            </a:r>
          </a:p>
        </p:txBody>
      </p:sp>
      <p:sp>
        <p:nvSpPr>
          <p:cNvPr id="3" name="Content Placeholder 2"/>
          <p:cNvSpPr>
            <a:spLocks noGrp="1"/>
          </p:cNvSpPr>
          <p:nvPr>
            <p:ph idx="1"/>
          </p:nvPr>
        </p:nvSpPr>
        <p:spPr>
          <a:xfrm>
            <a:off x="1407320" y="1950244"/>
            <a:ext cx="6122194" cy="3539729"/>
          </a:xfrm>
        </p:spPr>
        <p:txBody>
          <a:bodyPr>
            <a:noAutofit/>
          </a:bodyPr>
          <a:lstStyle/>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Traditional perspective of making business (profits);</a:t>
            </a:r>
          </a:p>
          <a:p>
            <a:pPr marL="0" indent="0" algn="just">
              <a:buNone/>
            </a:pP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
        <p:nvSpPr>
          <p:cNvPr id="4" name="Rectangle 4"/>
          <p:cNvSpPr>
            <a:spLocks noChangeArrowheads="1"/>
          </p:cNvSpPr>
          <p:nvPr/>
        </p:nvSpPr>
        <p:spPr bwMode="auto">
          <a:xfrm>
            <a:off x="3634979" y="3229257"/>
            <a:ext cx="1944291" cy="1026319"/>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dirty="0">
                <a:latin typeface="Times New Roman" panose="02020603050405020304" pitchFamily="18" charset="0"/>
                <a:cs typeface="Times New Roman" panose="02020603050405020304" pitchFamily="18" charset="0"/>
              </a:rPr>
              <a:t>Industrial Processes</a:t>
            </a:r>
          </a:p>
        </p:txBody>
      </p:sp>
      <p:sp>
        <p:nvSpPr>
          <p:cNvPr id="5" name="Text Box 7"/>
          <p:cNvSpPr txBox="1">
            <a:spLocks noChangeArrowheads="1"/>
          </p:cNvSpPr>
          <p:nvPr/>
        </p:nvSpPr>
        <p:spPr bwMode="auto">
          <a:xfrm>
            <a:off x="1493045" y="3541201"/>
            <a:ext cx="15119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dirty="0">
                <a:latin typeface="Times New Roman" panose="02020603050405020304" pitchFamily="18" charset="0"/>
                <a:cs typeface="Times New Roman" panose="02020603050405020304" pitchFamily="18" charset="0"/>
              </a:rPr>
              <a:t>Raw materials</a:t>
            </a:r>
          </a:p>
        </p:txBody>
      </p:sp>
      <p:sp>
        <p:nvSpPr>
          <p:cNvPr id="7" name="Text Box 11"/>
          <p:cNvSpPr txBox="1">
            <a:spLocks noChangeArrowheads="1"/>
          </p:cNvSpPr>
          <p:nvPr/>
        </p:nvSpPr>
        <p:spPr bwMode="auto">
          <a:xfrm>
            <a:off x="6361144" y="3508602"/>
            <a:ext cx="9028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dirty="0">
                <a:latin typeface="Times New Roman" panose="02020603050405020304" pitchFamily="18" charset="0"/>
                <a:cs typeface="Times New Roman" panose="02020603050405020304" pitchFamily="18" charset="0"/>
              </a:rPr>
              <a:t>Product</a:t>
            </a:r>
          </a:p>
        </p:txBody>
      </p:sp>
      <p:sp>
        <p:nvSpPr>
          <p:cNvPr id="14" name="Down Arrow 13"/>
          <p:cNvSpPr/>
          <p:nvPr/>
        </p:nvSpPr>
        <p:spPr>
          <a:xfrm rot="16200000">
            <a:off x="3086339" y="3334603"/>
            <a:ext cx="363474" cy="7338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9" name="Down Arrow 8"/>
          <p:cNvSpPr/>
          <p:nvPr/>
        </p:nvSpPr>
        <p:spPr>
          <a:xfrm rot="16200000">
            <a:off x="5764378" y="3327123"/>
            <a:ext cx="363474" cy="7338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87913500"/>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P spid="14"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292" y="1120034"/>
            <a:ext cx="8041058" cy="4369939"/>
          </a:xfrm>
        </p:spPr>
        <p:txBody>
          <a:bodyPr/>
          <a:lstStyle/>
          <a:p>
            <a:r>
              <a:rPr lang="en-US" dirty="0">
                <a:latin typeface="Times New Roman" panose="02020603050405020304" pitchFamily="18" charset="0"/>
                <a:cs typeface="Times New Roman" panose="02020603050405020304" pitchFamily="18" charset="0"/>
              </a:rPr>
              <a:t>Industrial symbiosis steers businesses away from traditionally linear production systems where natural resources are processed to generate products and waste is discarded as a spent resource. </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980631" y="2344218"/>
            <a:ext cx="7304531" cy="3557187"/>
          </a:xfrm>
          <a:prstGeom prst="rect">
            <a:avLst/>
          </a:prstGeom>
        </p:spPr>
      </p:pic>
    </p:spTree>
    <p:extLst>
      <p:ext uri="{BB962C8B-B14F-4D97-AF65-F5344CB8AC3E}">
        <p14:creationId xmlns:p14="http://schemas.microsoft.com/office/powerpoint/2010/main" val="1082585655"/>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Times New Roman" panose="02020603050405020304" pitchFamily="18" charset="0"/>
                <a:cs typeface="Times New Roman" panose="02020603050405020304" pitchFamily="18" charset="0"/>
              </a:rPr>
              <a:t>Industrial symbiosis</a:t>
            </a:r>
            <a:endParaRPr lang="en-US" b="1" dirty="0"/>
          </a:p>
        </p:txBody>
      </p:sp>
      <p:sp>
        <p:nvSpPr>
          <p:cNvPr id="3" name="Content Placeholder 2"/>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The principle of industrial symbiosis is very simple.</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It states that any output (by-products or waste) from an industrial process, other than the product, can be a useful input (raw material) to another industrial process.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506771"/>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1" y="971638"/>
            <a:ext cx="4727834" cy="545021"/>
          </a:xfrm>
        </p:spPr>
        <p:txBody>
          <a:bodyPr>
            <a:normAutofit/>
          </a:bodyPr>
          <a:lstStyle/>
          <a:p>
            <a:pPr algn="ctr"/>
            <a:r>
              <a:rPr lang="en-US" b="1" dirty="0">
                <a:latin typeface="Times New Roman" panose="02020603050405020304" pitchFamily="18" charset="0"/>
                <a:cs typeface="Times New Roman" panose="02020603050405020304" pitchFamily="18" charset="0"/>
              </a:rPr>
              <a:t>Industrial symbiosis</a:t>
            </a:r>
            <a:endParaRPr lang="en-US" b="1" dirty="0"/>
          </a:p>
        </p:txBody>
      </p:sp>
      <p:sp>
        <p:nvSpPr>
          <p:cNvPr id="3" name="Content Placeholder 2"/>
          <p:cNvSpPr>
            <a:spLocks noGrp="1"/>
          </p:cNvSpPr>
          <p:nvPr>
            <p:ph idx="1"/>
          </p:nvPr>
        </p:nvSpPr>
        <p:spPr>
          <a:xfrm>
            <a:off x="1528763" y="1747888"/>
            <a:ext cx="5915025" cy="3263504"/>
          </a:xfrm>
        </p:spPr>
        <p:txBody>
          <a:bodyPr>
            <a:normAutofit/>
          </a:bodyPr>
          <a:lstStyle/>
          <a:p>
            <a:r>
              <a:rPr lang="en-US" b="1" dirty="0">
                <a:latin typeface="Times New Roman" panose="02020603050405020304" pitchFamily="18" charset="0"/>
                <a:cs typeface="Times New Roman" panose="02020603050405020304" pitchFamily="18" charset="0"/>
              </a:rPr>
              <a:t>New approach</a:t>
            </a:r>
          </a:p>
          <a:p>
            <a:endParaRPr lang="en-US" b="1" dirty="0">
              <a:latin typeface="Times New Roman" panose="02020603050405020304" pitchFamily="18" charset="0"/>
              <a:cs typeface="Times New Roman" panose="02020603050405020304" pitchFamily="18" charset="0"/>
            </a:endParaRPr>
          </a:p>
        </p:txBody>
      </p:sp>
      <p:sp>
        <p:nvSpPr>
          <p:cNvPr id="4" name="Rectangle 4"/>
          <p:cNvSpPr>
            <a:spLocks noChangeArrowheads="1"/>
          </p:cNvSpPr>
          <p:nvPr/>
        </p:nvSpPr>
        <p:spPr bwMode="auto">
          <a:xfrm>
            <a:off x="3521063" y="3044481"/>
            <a:ext cx="1944291" cy="1026319"/>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sz="1650" dirty="0">
                <a:latin typeface="Times New Roman" panose="02020603050405020304" pitchFamily="18" charset="0"/>
                <a:cs typeface="Times New Roman" panose="02020603050405020304" pitchFamily="18" charset="0"/>
              </a:rPr>
              <a:t>Industrial Processes</a:t>
            </a:r>
          </a:p>
        </p:txBody>
      </p:sp>
      <p:sp>
        <p:nvSpPr>
          <p:cNvPr id="5" name="Text Box 7"/>
          <p:cNvSpPr txBox="1">
            <a:spLocks noChangeArrowheads="1"/>
          </p:cNvSpPr>
          <p:nvPr/>
        </p:nvSpPr>
        <p:spPr bwMode="auto">
          <a:xfrm>
            <a:off x="1379129" y="3099249"/>
            <a:ext cx="1404552"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1650" dirty="0">
                <a:latin typeface="Times New Roman" panose="02020603050405020304" pitchFamily="18" charset="0"/>
                <a:cs typeface="Times New Roman" panose="02020603050405020304" pitchFamily="18" charset="0"/>
              </a:rPr>
              <a:t>Raw materials</a:t>
            </a:r>
          </a:p>
        </p:txBody>
      </p:sp>
      <p:sp>
        <p:nvSpPr>
          <p:cNvPr id="6" name="Text Box 9"/>
          <p:cNvSpPr txBox="1">
            <a:spLocks noChangeArrowheads="1"/>
          </p:cNvSpPr>
          <p:nvPr/>
        </p:nvSpPr>
        <p:spPr bwMode="auto">
          <a:xfrm>
            <a:off x="1805024" y="3699898"/>
            <a:ext cx="869149"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1650" dirty="0">
                <a:latin typeface="Times New Roman" panose="02020603050405020304" pitchFamily="18" charset="0"/>
                <a:cs typeface="Times New Roman" panose="02020603050405020304" pitchFamily="18" charset="0"/>
              </a:rPr>
              <a:t>Utilities</a:t>
            </a:r>
          </a:p>
        </p:txBody>
      </p:sp>
      <p:sp>
        <p:nvSpPr>
          <p:cNvPr id="7" name="Text Box 11"/>
          <p:cNvSpPr txBox="1">
            <a:spLocks noChangeArrowheads="1"/>
          </p:cNvSpPr>
          <p:nvPr/>
        </p:nvSpPr>
        <p:spPr bwMode="auto">
          <a:xfrm>
            <a:off x="6501381" y="3143577"/>
            <a:ext cx="843501"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1650" dirty="0">
                <a:latin typeface="Times New Roman" panose="02020603050405020304" pitchFamily="18" charset="0"/>
                <a:cs typeface="Times New Roman" panose="02020603050405020304" pitchFamily="18" charset="0"/>
              </a:rPr>
              <a:t>Product</a:t>
            </a:r>
          </a:p>
        </p:txBody>
      </p:sp>
      <p:sp>
        <p:nvSpPr>
          <p:cNvPr id="8" name="Text Box 13"/>
          <p:cNvSpPr txBox="1">
            <a:spLocks noChangeArrowheads="1"/>
          </p:cNvSpPr>
          <p:nvPr/>
        </p:nvSpPr>
        <p:spPr bwMode="auto">
          <a:xfrm>
            <a:off x="4129474" y="2040783"/>
            <a:ext cx="973343"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1650" dirty="0">
                <a:latin typeface="Times New Roman" panose="02020603050405020304" pitchFamily="18" charset="0"/>
                <a:cs typeface="Times New Roman" panose="02020603050405020304" pitchFamily="18" charset="0"/>
              </a:rPr>
              <a:t>Emission</a:t>
            </a:r>
          </a:p>
        </p:txBody>
      </p:sp>
      <p:sp>
        <p:nvSpPr>
          <p:cNvPr id="10" name="Text Box 15"/>
          <p:cNvSpPr txBox="1">
            <a:spLocks noChangeArrowheads="1"/>
          </p:cNvSpPr>
          <p:nvPr/>
        </p:nvSpPr>
        <p:spPr bwMode="auto">
          <a:xfrm>
            <a:off x="3978406" y="4814682"/>
            <a:ext cx="1167307"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1650" dirty="0">
                <a:latin typeface="Times New Roman" panose="02020603050405020304" pitchFamily="18" charset="0"/>
                <a:cs typeface="Times New Roman" panose="02020603050405020304" pitchFamily="18" charset="0"/>
              </a:rPr>
              <a:t>Solid waste</a:t>
            </a:r>
          </a:p>
        </p:txBody>
      </p:sp>
      <p:sp>
        <p:nvSpPr>
          <p:cNvPr id="11" name="Text Box 18"/>
          <p:cNvSpPr txBox="1">
            <a:spLocks noChangeArrowheads="1"/>
          </p:cNvSpPr>
          <p:nvPr/>
        </p:nvSpPr>
        <p:spPr bwMode="auto">
          <a:xfrm>
            <a:off x="6162596" y="3789817"/>
            <a:ext cx="1169616"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1650" dirty="0">
                <a:latin typeface="Times New Roman" panose="02020603050405020304" pitchFamily="18" charset="0"/>
                <a:cs typeface="Times New Roman" panose="02020603050405020304" pitchFamily="18" charset="0"/>
              </a:rPr>
              <a:t>Wastewater</a:t>
            </a:r>
          </a:p>
        </p:txBody>
      </p:sp>
      <p:sp>
        <p:nvSpPr>
          <p:cNvPr id="12" name="Down Arrow 11"/>
          <p:cNvSpPr/>
          <p:nvPr/>
        </p:nvSpPr>
        <p:spPr>
          <a:xfrm>
            <a:off x="4401468" y="4070798"/>
            <a:ext cx="363474" cy="7338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0">
              <a:latin typeface="Times New Roman" panose="02020603050405020304" pitchFamily="18" charset="0"/>
              <a:cs typeface="Times New Roman" panose="02020603050405020304" pitchFamily="18" charset="0"/>
            </a:endParaRPr>
          </a:p>
        </p:txBody>
      </p:sp>
      <p:sp>
        <p:nvSpPr>
          <p:cNvPr id="13" name="Down Arrow 12"/>
          <p:cNvSpPr/>
          <p:nvPr/>
        </p:nvSpPr>
        <p:spPr>
          <a:xfrm rot="10800000">
            <a:off x="4311471" y="2306102"/>
            <a:ext cx="363474" cy="7338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0">
              <a:latin typeface="Times New Roman" panose="02020603050405020304" pitchFamily="18" charset="0"/>
              <a:cs typeface="Times New Roman" panose="02020603050405020304" pitchFamily="18" charset="0"/>
            </a:endParaRPr>
          </a:p>
        </p:txBody>
      </p:sp>
      <p:sp>
        <p:nvSpPr>
          <p:cNvPr id="14" name="Down Arrow 13"/>
          <p:cNvSpPr/>
          <p:nvPr/>
        </p:nvSpPr>
        <p:spPr>
          <a:xfrm rot="16200000">
            <a:off x="2972423" y="2914082"/>
            <a:ext cx="363474" cy="7338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0">
              <a:latin typeface="Times New Roman" panose="02020603050405020304" pitchFamily="18" charset="0"/>
              <a:cs typeface="Times New Roman" panose="02020603050405020304" pitchFamily="18" charset="0"/>
            </a:endParaRPr>
          </a:p>
        </p:txBody>
      </p:sp>
      <p:sp>
        <p:nvSpPr>
          <p:cNvPr id="15" name="Down Arrow 14"/>
          <p:cNvSpPr/>
          <p:nvPr/>
        </p:nvSpPr>
        <p:spPr>
          <a:xfrm rot="16200000">
            <a:off x="2972422" y="3459221"/>
            <a:ext cx="363474" cy="7338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0">
              <a:latin typeface="Times New Roman" panose="02020603050405020304" pitchFamily="18" charset="0"/>
              <a:cs typeface="Times New Roman" panose="02020603050405020304" pitchFamily="18" charset="0"/>
            </a:endParaRPr>
          </a:p>
        </p:txBody>
      </p:sp>
      <p:sp>
        <p:nvSpPr>
          <p:cNvPr id="16" name="Down Arrow 15"/>
          <p:cNvSpPr/>
          <p:nvPr/>
        </p:nvSpPr>
        <p:spPr>
          <a:xfrm rot="16200000">
            <a:off x="5734434" y="2830167"/>
            <a:ext cx="458391" cy="9965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0">
              <a:latin typeface="Times New Roman" panose="02020603050405020304" pitchFamily="18" charset="0"/>
              <a:cs typeface="Times New Roman" panose="02020603050405020304" pitchFamily="18" charset="0"/>
            </a:endParaRPr>
          </a:p>
        </p:txBody>
      </p:sp>
      <p:sp>
        <p:nvSpPr>
          <p:cNvPr id="17" name="Down Arrow 16"/>
          <p:cNvSpPr/>
          <p:nvPr/>
        </p:nvSpPr>
        <p:spPr>
          <a:xfrm rot="16200000">
            <a:off x="5650520" y="3563663"/>
            <a:ext cx="363474" cy="7338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0">
              <a:latin typeface="Times New Roman" panose="02020603050405020304" pitchFamily="18" charset="0"/>
              <a:cs typeface="Times New Roman" panose="02020603050405020304" pitchFamily="18" charset="0"/>
            </a:endParaRPr>
          </a:p>
        </p:txBody>
      </p:sp>
      <p:sp>
        <p:nvSpPr>
          <p:cNvPr id="18" name="Rectangle 4"/>
          <p:cNvSpPr>
            <a:spLocks noChangeArrowheads="1"/>
          </p:cNvSpPr>
          <p:nvPr/>
        </p:nvSpPr>
        <p:spPr bwMode="auto">
          <a:xfrm>
            <a:off x="5625089" y="4598706"/>
            <a:ext cx="1115308" cy="750809"/>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sz="1650" dirty="0">
                <a:latin typeface="Times New Roman" panose="02020603050405020304" pitchFamily="18" charset="0"/>
                <a:cs typeface="Times New Roman" panose="02020603050405020304" pitchFamily="18" charset="0"/>
              </a:rPr>
              <a:t>Another</a:t>
            </a:r>
          </a:p>
          <a:p>
            <a:pPr algn="ctr" eaLnBrk="1" hangingPunct="1"/>
            <a:r>
              <a:rPr lang="en-GB" sz="1650" dirty="0">
                <a:latin typeface="Times New Roman" panose="02020603050405020304" pitchFamily="18" charset="0"/>
                <a:cs typeface="Times New Roman" panose="02020603050405020304" pitchFamily="18" charset="0"/>
              </a:rPr>
              <a:t>Industry</a:t>
            </a:r>
          </a:p>
        </p:txBody>
      </p:sp>
      <p:sp>
        <p:nvSpPr>
          <p:cNvPr id="19" name="Down Arrow 18"/>
          <p:cNvSpPr/>
          <p:nvPr/>
        </p:nvSpPr>
        <p:spPr>
          <a:xfrm>
            <a:off x="6309508" y="4070800"/>
            <a:ext cx="267701" cy="536348"/>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0">
              <a:solidFill>
                <a:srgbClr val="FFFF00"/>
              </a:solidFill>
              <a:latin typeface="Times New Roman" panose="02020603050405020304" pitchFamily="18" charset="0"/>
              <a:cs typeface="Times New Roman" panose="02020603050405020304" pitchFamily="18" charset="0"/>
            </a:endParaRPr>
          </a:p>
        </p:txBody>
      </p:sp>
      <p:sp>
        <p:nvSpPr>
          <p:cNvPr id="20" name="Down Arrow 19"/>
          <p:cNvSpPr/>
          <p:nvPr/>
        </p:nvSpPr>
        <p:spPr>
          <a:xfrm rot="16200000">
            <a:off x="5223064" y="4743558"/>
            <a:ext cx="267701" cy="536348"/>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0">
              <a:solidFill>
                <a:srgbClr val="FFFF00"/>
              </a:solidFill>
              <a:latin typeface="Times New Roman" panose="02020603050405020304" pitchFamily="18" charset="0"/>
              <a:cs typeface="Times New Roman" panose="02020603050405020304" pitchFamily="18" charset="0"/>
            </a:endParaRPr>
          </a:p>
        </p:txBody>
      </p:sp>
      <p:sp>
        <p:nvSpPr>
          <p:cNvPr id="21" name="Down Arrow 20"/>
          <p:cNvSpPr/>
          <p:nvPr/>
        </p:nvSpPr>
        <p:spPr>
          <a:xfrm rot="16200000">
            <a:off x="6881863" y="4704964"/>
            <a:ext cx="267701" cy="536348"/>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0">
              <a:solidFill>
                <a:srgbClr val="FFFF00"/>
              </a:solidFill>
              <a:latin typeface="Times New Roman" panose="02020603050405020304" pitchFamily="18" charset="0"/>
              <a:cs typeface="Times New Roman" panose="02020603050405020304" pitchFamily="18" charset="0"/>
            </a:endParaRPr>
          </a:p>
        </p:txBody>
      </p:sp>
      <p:sp>
        <p:nvSpPr>
          <p:cNvPr id="22" name="Text Box 9"/>
          <p:cNvSpPr txBox="1">
            <a:spLocks noChangeArrowheads="1"/>
          </p:cNvSpPr>
          <p:nvPr/>
        </p:nvSpPr>
        <p:spPr bwMode="auto">
          <a:xfrm>
            <a:off x="7144654" y="4684597"/>
            <a:ext cx="843501"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sz="1650" dirty="0">
                <a:latin typeface="Times New Roman" panose="02020603050405020304" pitchFamily="18" charset="0"/>
                <a:cs typeface="Times New Roman" panose="02020603050405020304" pitchFamily="18" charset="0"/>
              </a:rPr>
              <a:t>New</a:t>
            </a:r>
          </a:p>
          <a:p>
            <a:pPr algn="ctr" eaLnBrk="1" hangingPunct="1"/>
            <a:r>
              <a:rPr lang="en-GB" sz="1650" dirty="0">
                <a:latin typeface="Times New Roman" panose="02020603050405020304" pitchFamily="18" charset="0"/>
                <a:cs typeface="Times New Roman" panose="02020603050405020304" pitchFamily="18" charset="0"/>
              </a:rPr>
              <a:t>Product</a:t>
            </a:r>
          </a:p>
        </p:txBody>
      </p:sp>
    </p:spTree>
    <p:custDataLst>
      <p:tags r:id="rId1"/>
    </p:custDataLst>
    <p:extLst>
      <p:ext uri="{BB962C8B-B14F-4D97-AF65-F5344CB8AC3E}">
        <p14:creationId xmlns:p14="http://schemas.microsoft.com/office/powerpoint/2010/main" val="3846165655"/>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10" grpId="0"/>
      <p:bldP spid="11" grpId="0"/>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Instead , industrial symbiosis helps businesses move towards more efficient circular systems by closing loops to make better use of materials, energy, water, waste and by products.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Industrial symbiosis can be applied by businesses of all sizes and all sectors and to all resources. </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9315884"/>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7122C33-D325-499A-97AF-ABA096727DD4}"/>
              </a:ext>
            </a:extLst>
          </p:cNvPr>
          <p:cNvSpPr/>
          <p:nvPr/>
        </p:nvSpPr>
        <p:spPr>
          <a:xfrm>
            <a:off x="3414438" y="2094769"/>
            <a:ext cx="1734833" cy="1118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00" dirty="0">
                <a:latin typeface="Times New Roman" panose="02020603050405020304" pitchFamily="18" charset="0"/>
                <a:cs typeface="Times New Roman" panose="02020603050405020304" pitchFamily="18" charset="0"/>
              </a:rPr>
              <a:t>Company A</a:t>
            </a:r>
            <a:endParaRPr lang="en-MU" sz="2100" dirty="0">
              <a:latin typeface="Times New Roman" panose="02020603050405020304" pitchFamily="18" charset="0"/>
              <a:cs typeface="Times New Roman" panose="02020603050405020304" pitchFamily="18" charset="0"/>
            </a:endParaRPr>
          </a:p>
        </p:txBody>
      </p:sp>
      <p:sp>
        <p:nvSpPr>
          <p:cNvPr id="10" name="Arrow: Right 9">
            <a:extLst>
              <a:ext uri="{FF2B5EF4-FFF2-40B4-BE49-F238E27FC236}">
                <a16:creationId xmlns:a16="http://schemas.microsoft.com/office/drawing/2014/main" id="{4D5275D7-485F-4C78-BA95-A5B236F4A876}"/>
              </a:ext>
            </a:extLst>
          </p:cNvPr>
          <p:cNvSpPr/>
          <p:nvPr/>
        </p:nvSpPr>
        <p:spPr>
          <a:xfrm>
            <a:off x="2327764" y="2505811"/>
            <a:ext cx="1086672" cy="4022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U" sz="1350"/>
          </a:p>
        </p:txBody>
      </p:sp>
      <p:sp>
        <p:nvSpPr>
          <p:cNvPr id="11" name="Arrow: Right 10">
            <a:extLst>
              <a:ext uri="{FF2B5EF4-FFF2-40B4-BE49-F238E27FC236}">
                <a16:creationId xmlns:a16="http://schemas.microsoft.com/office/drawing/2014/main" id="{8FF79E9E-FA05-4CFC-BC0B-40F6C57B2493}"/>
              </a:ext>
            </a:extLst>
          </p:cNvPr>
          <p:cNvSpPr/>
          <p:nvPr/>
        </p:nvSpPr>
        <p:spPr>
          <a:xfrm>
            <a:off x="5149270" y="2148622"/>
            <a:ext cx="1086672" cy="4022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U" sz="1350"/>
          </a:p>
        </p:txBody>
      </p:sp>
      <p:sp>
        <p:nvSpPr>
          <p:cNvPr id="16" name="Arrow: Right 15">
            <a:extLst>
              <a:ext uri="{FF2B5EF4-FFF2-40B4-BE49-F238E27FC236}">
                <a16:creationId xmlns:a16="http://schemas.microsoft.com/office/drawing/2014/main" id="{25490FD1-9D32-458C-8735-7789D326FF3A}"/>
              </a:ext>
            </a:extLst>
          </p:cNvPr>
          <p:cNvSpPr/>
          <p:nvPr/>
        </p:nvSpPr>
        <p:spPr>
          <a:xfrm>
            <a:off x="5149270" y="2717376"/>
            <a:ext cx="1086672" cy="4022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U" sz="1350"/>
          </a:p>
        </p:txBody>
      </p:sp>
      <p:sp>
        <p:nvSpPr>
          <p:cNvPr id="17" name="TextBox 16">
            <a:extLst>
              <a:ext uri="{FF2B5EF4-FFF2-40B4-BE49-F238E27FC236}">
                <a16:creationId xmlns:a16="http://schemas.microsoft.com/office/drawing/2014/main" id="{0C5BA9AC-F5E2-4726-BDEC-893F7924D077}"/>
              </a:ext>
            </a:extLst>
          </p:cNvPr>
          <p:cNvSpPr txBox="1"/>
          <p:nvPr/>
        </p:nvSpPr>
        <p:spPr>
          <a:xfrm>
            <a:off x="1094916" y="2522269"/>
            <a:ext cx="1114408" cy="392415"/>
          </a:xfrm>
          <a:prstGeom prst="rect">
            <a:avLst/>
          </a:prstGeom>
          <a:noFill/>
        </p:spPr>
        <p:txBody>
          <a:bodyPr wrap="none" rtlCol="0">
            <a:spAutoFit/>
          </a:bodyPr>
          <a:lstStyle/>
          <a:p>
            <a:r>
              <a:rPr lang="en-GB" sz="1950" dirty="0">
                <a:latin typeface="Times New Roman" panose="02020603050405020304" pitchFamily="18" charset="0"/>
                <a:cs typeface="Times New Roman" panose="02020603050405020304" pitchFamily="18" charset="0"/>
              </a:rPr>
              <a:t>Resource</a:t>
            </a:r>
            <a:endParaRPr lang="en-MU" sz="1950" dirty="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30A87DF5-6C5D-453F-B9C0-4C965D0093CB}"/>
              </a:ext>
            </a:extLst>
          </p:cNvPr>
          <p:cNvSpPr txBox="1"/>
          <p:nvPr/>
        </p:nvSpPr>
        <p:spPr>
          <a:xfrm>
            <a:off x="6495256" y="2136479"/>
            <a:ext cx="962123" cy="392415"/>
          </a:xfrm>
          <a:prstGeom prst="rect">
            <a:avLst/>
          </a:prstGeom>
          <a:noFill/>
        </p:spPr>
        <p:txBody>
          <a:bodyPr wrap="none" rtlCol="0">
            <a:spAutoFit/>
          </a:bodyPr>
          <a:lstStyle/>
          <a:p>
            <a:r>
              <a:rPr lang="en-GB" sz="1950" dirty="0">
                <a:latin typeface="Times New Roman" panose="02020603050405020304" pitchFamily="18" charset="0"/>
                <a:cs typeface="Times New Roman" panose="02020603050405020304" pitchFamily="18" charset="0"/>
              </a:rPr>
              <a:t>Product</a:t>
            </a:r>
            <a:endParaRPr lang="en-MU" sz="1950"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9C3C51A1-A304-4209-8B29-322B82B2951D}"/>
              </a:ext>
            </a:extLst>
          </p:cNvPr>
          <p:cNvSpPr txBox="1"/>
          <p:nvPr/>
        </p:nvSpPr>
        <p:spPr>
          <a:xfrm>
            <a:off x="6495256" y="2733834"/>
            <a:ext cx="788229" cy="392415"/>
          </a:xfrm>
          <a:prstGeom prst="rect">
            <a:avLst/>
          </a:prstGeom>
          <a:noFill/>
        </p:spPr>
        <p:txBody>
          <a:bodyPr wrap="none" rtlCol="0">
            <a:spAutoFit/>
          </a:bodyPr>
          <a:lstStyle/>
          <a:p>
            <a:r>
              <a:rPr lang="en-GB" sz="1950" dirty="0">
                <a:latin typeface="Times New Roman" panose="02020603050405020304" pitchFamily="18" charset="0"/>
                <a:cs typeface="Times New Roman" panose="02020603050405020304" pitchFamily="18" charset="0"/>
              </a:rPr>
              <a:t>Waste</a:t>
            </a:r>
            <a:endParaRPr lang="en-MU" sz="19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707028"/>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75C6791-F388-4610-94A8-7B6B68BEA7BE}"/>
              </a:ext>
            </a:extLst>
          </p:cNvPr>
          <p:cNvSpPr/>
          <p:nvPr/>
        </p:nvSpPr>
        <p:spPr>
          <a:xfrm>
            <a:off x="3704583" y="2751993"/>
            <a:ext cx="1734833" cy="1118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sz="2100" dirty="0">
                <a:latin typeface="Times New Roman" panose="02020603050405020304" pitchFamily="18" charset="0"/>
                <a:cs typeface="Times New Roman" panose="02020603050405020304" pitchFamily="18" charset="0"/>
              </a:rPr>
              <a:t>Company B</a:t>
            </a:r>
            <a:endParaRPr lang="en-MU" sz="21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07122C33-D325-499A-97AF-ABA096727DD4}"/>
              </a:ext>
            </a:extLst>
          </p:cNvPr>
          <p:cNvSpPr/>
          <p:nvPr/>
        </p:nvSpPr>
        <p:spPr>
          <a:xfrm>
            <a:off x="3704584" y="986938"/>
            <a:ext cx="1734833" cy="1118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00" dirty="0">
                <a:latin typeface="Times New Roman" panose="02020603050405020304" pitchFamily="18" charset="0"/>
                <a:cs typeface="Times New Roman" panose="02020603050405020304" pitchFamily="18" charset="0"/>
              </a:rPr>
              <a:t>Company A</a:t>
            </a:r>
            <a:endParaRPr lang="en-MU" sz="2100" dirty="0">
              <a:latin typeface="Times New Roman" panose="02020603050405020304" pitchFamily="18" charset="0"/>
              <a:cs typeface="Times New Roman" panose="02020603050405020304" pitchFamily="18" charset="0"/>
            </a:endParaRPr>
          </a:p>
        </p:txBody>
      </p:sp>
      <p:sp>
        <p:nvSpPr>
          <p:cNvPr id="5" name="Arrow: Curved Down 4">
            <a:extLst>
              <a:ext uri="{FF2B5EF4-FFF2-40B4-BE49-F238E27FC236}">
                <a16:creationId xmlns:a16="http://schemas.microsoft.com/office/drawing/2014/main" id="{17E2BA8C-9D80-4DE3-AB51-C0849EA89294}"/>
              </a:ext>
            </a:extLst>
          </p:cNvPr>
          <p:cNvSpPr/>
          <p:nvPr/>
        </p:nvSpPr>
        <p:spPr>
          <a:xfrm rot="5400000">
            <a:off x="5004060" y="1932248"/>
            <a:ext cx="2011240" cy="1140528"/>
          </a:xfrm>
          <a:prstGeom prst="curved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U" sz="1350" dirty="0">
              <a:solidFill>
                <a:schemeClr val="tx1"/>
              </a:solidFill>
              <a:highlight>
                <a:srgbClr val="00FF00"/>
              </a:highlight>
            </a:endParaRPr>
          </a:p>
        </p:txBody>
      </p:sp>
      <p:sp>
        <p:nvSpPr>
          <p:cNvPr id="7" name="Arrow: Curved Right 6">
            <a:extLst>
              <a:ext uri="{FF2B5EF4-FFF2-40B4-BE49-F238E27FC236}">
                <a16:creationId xmlns:a16="http://schemas.microsoft.com/office/drawing/2014/main" id="{64571E1D-9724-4C94-8988-FE2A0FB421CD}"/>
              </a:ext>
            </a:extLst>
          </p:cNvPr>
          <p:cNvSpPr/>
          <p:nvPr/>
        </p:nvSpPr>
        <p:spPr>
          <a:xfrm>
            <a:off x="2458272" y="3311402"/>
            <a:ext cx="1246310" cy="1813413"/>
          </a:xfrm>
          <a:prstGeom prst="curv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U" sz="1350">
              <a:solidFill>
                <a:schemeClr val="tx1"/>
              </a:solidFill>
            </a:endParaRPr>
          </a:p>
        </p:txBody>
      </p:sp>
      <p:sp>
        <p:nvSpPr>
          <p:cNvPr id="8" name="Rectangle 7">
            <a:extLst>
              <a:ext uri="{FF2B5EF4-FFF2-40B4-BE49-F238E27FC236}">
                <a16:creationId xmlns:a16="http://schemas.microsoft.com/office/drawing/2014/main" id="{04328AFF-36FE-485D-A3B1-25C147FB94F1}"/>
              </a:ext>
            </a:extLst>
          </p:cNvPr>
          <p:cNvSpPr/>
          <p:nvPr/>
        </p:nvSpPr>
        <p:spPr>
          <a:xfrm>
            <a:off x="3706784" y="4442313"/>
            <a:ext cx="1734833" cy="1118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00" dirty="0">
                <a:latin typeface="Times New Roman" panose="02020603050405020304" pitchFamily="18" charset="0"/>
                <a:cs typeface="Times New Roman" panose="02020603050405020304" pitchFamily="18" charset="0"/>
              </a:rPr>
              <a:t>Company</a:t>
            </a:r>
            <a:r>
              <a:rPr lang="en-GB" sz="1350" dirty="0"/>
              <a:t> C</a:t>
            </a:r>
            <a:endParaRPr lang="en-MU" sz="1350" dirty="0"/>
          </a:p>
        </p:txBody>
      </p:sp>
      <p:sp>
        <p:nvSpPr>
          <p:cNvPr id="10" name="Arrow: Right 9">
            <a:extLst>
              <a:ext uri="{FF2B5EF4-FFF2-40B4-BE49-F238E27FC236}">
                <a16:creationId xmlns:a16="http://schemas.microsoft.com/office/drawing/2014/main" id="{4D5275D7-485F-4C78-BA95-A5B236F4A876}"/>
              </a:ext>
            </a:extLst>
          </p:cNvPr>
          <p:cNvSpPr/>
          <p:nvPr/>
        </p:nvSpPr>
        <p:spPr>
          <a:xfrm>
            <a:off x="2617910" y="1397980"/>
            <a:ext cx="1086672" cy="4022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U" sz="1350"/>
          </a:p>
        </p:txBody>
      </p:sp>
      <p:sp>
        <p:nvSpPr>
          <p:cNvPr id="11" name="Arrow: Right 10">
            <a:extLst>
              <a:ext uri="{FF2B5EF4-FFF2-40B4-BE49-F238E27FC236}">
                <a16:creationId xmlns:a16="http://schemas.microsoft.com/office/drawing/2014/main" id="{8FF79E9E-FA05-4CFC-BC0B-40F6C57B2493}"/>
              </a:ext>
            </a:extLst>
          </p:cNvPr>
          <p:cNvSpPr/>
          <p:nvPr/>
        </p:nvSpPr>
        <p:spPr>
          <a:xfrm>
            <a:off x="5439416" y="1040791"/>
            <a:ext cx="1086672" cy="4022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U" sz="1350" dirty="0"/>
          </a:p>
        </p:txBody>
      </p:sp>
      <p:sp>
        <p:nvSpPr>
          <p:cNvPr id="12" name="Arrow: Right 11">
            <a:extLst>
              <a:ext uri="{FF2B5EF4-FFF2-40B4-BE49-F238E27FC236}">
                <a16:creationId xmlns:a16="http://schemas.microsoft.com/office/drawing/2014/main" id="{96AE06E0-343B-4BB8-8858-A30CA13E0CCB}"/>
              </a:ext>
            </a:extLst>
          </p:cNvPr>
          <p:cNvSpPr/>
          <p:nvPr/>
        </p:nvSpPr>
        <p:spPr>
          <a:xfrm>
            <a:off x="2617910" y="5180319"/>
            <a:ext cx="1086672" cy="4022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U" sz="1350"/>
          </a:p>
        </p:txBody>
      </p:sp>
      <p:sp>
        <p:nvSpPr>
          <p:cNvPr id="13" name="Arrow: Left 12">
            <a:extLst>
              <a:ext uri="{FF2B5EF4-FFF2-40B4-BE49-F238E27FC236}">
                <a16:creationId xmlns:a16="http://schemas.microsoft.com/office/drawing/2014/main" id="{82E963C1-9FB9-499C-80DF-ED855BD956ED}"/>
              </a:ext>
            </a:extLst>
          </p:cNvPr>
          <p:cNvSpPr/>
          <p:nvPr/>
        </p:nvSpPr>
        <p:spPr>
          <a:xfrm>
            <a:off x="2617909" y="2828925"/>
            <a:ext cx="1086673" cy="4602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U" sz="1350"/>
          </a:p>
        </p:txBody>
      </p:sp>
      <p:sp>
        <p:nvSpPr>
          <p:cNvPr id="14" name="Arrow: Left 13">
            <a:extLst>
              <a:ext uri="{FF2B5EF4-FFF2-40B4-BE49-F238E27FC236}">
                <a16:creationId xmlns:a16="http://schemas.microsoft.com/office/drawing/2014/main" id="{28B08940-B3B8-4794-B360-1FCDAFD683AA}"/>
              </a:ext>
            </a:extLst>
          </p:cNvPr>
          <p:cNvSpPr/>
          <p:nvPr/>
        </p:nvSpPr>
        <p:spPr>
          <a:xfrm>
            <a:off x="5439416" y="3508132"/>
            <a:ext cx="1086672" cy="46159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U" sz="1350"/>
          </a:p>
        </p:txBody>
      </p:sp>
      <p:sp>
        <p:nvSpPr>
          <p:cNvPr id="15" name="Arrow: Right 14">
            <a:extLst>
              <a:ext uri="{FF2B5EF4-FFF2-40B4-BE49-F238E27FC236}">
                <a16:creationId xmlns:a16="http://schemas.microsoft.com/office/drawing/2014/main" id="{4AA2C828-3798-4955-94A1-74D02847F1B0}"/>
              </a:ext>
            </a:extLst>
          </p:cNvPr>
          <p:cNvSpPr/>
          <p:nvPr/>
        </p:nvSpPr>
        <p:spPr>
          <a:xfrm>
            <a:off x="5439416" y="4778071"/>
            <a:ext cx="1086672" cy="4022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U" sz="1350"/>
          </a:p>
        </p:txBody>
      </p:sp>
      <p:sp>
        <p:nvSpPr>
          <p:cNvPr id="16" name="TextBox 15">
            <a:extLst>
              <a:ext uri="{FF2B5EF4-FFF2-40B4-BE49-F238E27FC236}">
                <a16:creationId xmlns:a16="http://schemas.microsoft.com/office/drawing/2014/main" id="{1D80B64C-8B80-49D7-971F-4DBBF3AAB1CE}"/>
              </a:ext>
            </a:extLst>
          </p:cNvPr>
          <p:cNvSpPr txBox="1"/>
          <p:nvPr/>
        </p:nvSpPr>
        <p:spPr>
          <a:xfrm>
            <a:off x="1477382" y="1397980"/>
            <a:ext cx="1114408" cy="392415"/>
          </a:xfrm>
          <a:prstGeom prst="rect">
            <a:avLst/>
          </a:prstGeom>
          <a:noFill/>
        </p:spPr>
        <p:txBody>
          <a:bodyPr wrap="none" rtlCol="0">
            <a:spAutoFit/>
          </a:bodyPr>
          <a:lstStyle/>
          <a:p>
            <a:r>
              <a:rPr lang="en-GB" sz="1950" dirty="0">
                <a:latin typeface="Times New Roman" panose="02020603050405020304" pitchFamily="18" charset="0"/>
                <a:cs typeface="Times New Roman" panose="02020603050405020304" pitchFamily="18" charset="0"/>
              </a:rPr>
              <a:t>Resource</a:t>
            </a:r>
            <a:endParaRPr lang="en-MU" sz="1950" dirty="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DE2F97D3-8BAF-4420-A696-D638733EF557}"/>
              </a:ext>
            </a:extLst>
          </p:cNvPr>
          <p:cNvSpPr txBox="1"/>
          <p:nvPr/>
        </p:nvSpPr>
        <p:spPr>
          <a:xfrm>
            <a:off x="6640329" y="1023730"/>
            <a:ext cx="962123" cy="392415"/>
          </a:xfrm>
          <a:prstGeom prst="rect">
            <a:avLst/>
          </a:prstGeom>
          <a:noFill/>
        </p:spPr>
        <p:txBody>
          <a:bodyPr wrap="none" rtlCol="0">
            <a:spAutoFit/>
          </a:bodyPr>
          <a:lstStyle/>
          <a:p>
            <a:r>
              <a:rPr lang="en-GB" sz="1950" dirty="0">
                <a:latin typeface="Times New Roman" panose="02020603050405020304" pitchFamily="18" charset="0"/>
                <a:cs typeface="Times New Roman" panose="02020603050405020304" pitchFamily="18" charset="0"/>
              </a:rPr>
              <a:t>Product</a:t>
            </a:r>
            <a:endParaRPr lang="en-MU" sz="1950" dirty="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506770E6-C76E-4799-94B0-5F28629C0E07}"/>
              </a:ext>
            </a:extLst>
          </p:cNvPr>
          <p:cNvSpPr txBox="1"/>
          <p:nvPr/>
        </p:nvSpPr>
        <p:spPr>
          <a:xfrm>
            <a:off x="1609145" y="2828926"/>
            <a:ext cx="962123" cy="392415"/>
          </a:xfrm>
          <a:prstGeom prst="rect">
            <a:avLst/>
          </a:prstGeom>
          <a:noFill/>
        </p:spPr>
        <p:txBody>
          <a:bodyPr wrap="none" rtlCol="0">
            <a:spAutoFit/>
          </a:bodyPr>
          <a:lstStyle/>
          <a:p>
            <a:r>
              <a:rPr lang="en-GB" sz="1950" dirty="0">
                <a:latin typeface="Times New Roman" panose="02020603050405020304" pitchFamily="18" charset="0"/>
                <a:cs typeface="Times New Roman" panose="02020603050405020304" pitchFamily="18" charset="0"/>
              </a:rPr>
              <a:t>Product</a:t>
            </a:r>
            <a:endParaRPr lang="en-MU" sz="1950"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A073A3F7-78BF-4E03-8D38-7B0FCBD79A0D}"/>
              </a:ext>
            </a:extLst>
          </p:cNvPr>
          <p:cNvSpPr txBox="1"/>
          <p:nvPr/>
        </p:nvSpPr>
        <p:spPr>
          <a:xfrm>
            <a:off x="6640329" y="4866546"/>
            <a:ext cx="962123" cy="392415"/>
          </a:xfrm>
          <a:prstGeom prst="rect">
            <a:avLst/>
          </a:prstGeom>
          <a:noFill/>
        </p:spPr>
        <p:txBody>
          <a:bodyPr wrap="none" rtlCol="0">
            <a:spAutoFit/>
          </a:bodyPr>
          <a:lstStyle/>
          <a:p>
            <a:r>
              <a:rPr lang="en-GB" sz="1950" dirty="0">
                <a:latin typeface="Times New Roman" panose="02020603050405020304" pitchFamily="18" charset="0"/>
                <a:cs typeface="Times New Roman" panose="02020603050405020304" pitchFamily="18" charset="0"/>
              </a:rPr>
              <a:t>Product</a:t>
            </a:r>
            <a:endParaRPr lang="en-MU" sz="1950" dirty="0">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F182AB8E-0B6C-45C4-939C-A71DA3A14D25}"/>
              </a:ext>
            </a:extLst>
          </p:cNvPr>
          <p:cNvSpPr txBox="1"/>
          <p:nvPr/>
        </p:nvSpPr>
        <p:spPr>
          <a:xfrm>
            <a:off x="6545932" y="3561985"/>
            <a:ext cx="1114408" cy="392415"/>
          </a:xfrm>
          <a:prstGeom prst="rect">
            <a:avLst/>
          </a:prstGeom>
          <a:noFill/>
        </p:spPr>
        <p:txBody>
          <a:bodyPr wrap="none" rtlCol="0">
            <a:spAutoFit/>
          </a:bodyPr>
          <a:lstStyle/>
          <a:p>
            <a:r>
              <a:rPr lang="en-GB" sz="1950" dirty="0">
                <a:latin typeface="Times New Roman" panose="02020603050405020304" pitchFamily="18" charset="0"/>
                <a:cs typeface="Times New Roman" panose="02020603050405020304" pitchFamily="18" charset="0"/>
              </a:rPr>
              <a:t>Resource</a:t>
            </a:r>
            <a:endParaRPr lang="en-MU" sz="1950" dirty="0">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DC47318C-E4D6-43EF-ACA2-F4A2C1B843F9}"/>
              </a:ext>
            </a:extLst>
          </p:cNvPr>
          <p:cNvSpPr txBox="1"/>
          <p:nvPr/>
        </p:nvSpPr>
        <p:spPr>
          <a:xfrm>
            <a:off x="1457660" y="5180320"/>
            <a:ext cx="1114408" cy="392415"/>
          </a:xfrm>
          <a:prstGeom prst="rect">
            <a:avLst/>
          </a:prstGeom>
          <a:noFill/>
        </p:spPr>
        <p:txBody>
          <a:bodyPr wrap="none" rtlCol="0">
            <a:spAutoFit/>
          </a:bodyPr>
          <a:lstStyle/>
          <a:p>
            <a:r>
              <a:rPr lang="en-GB" sz="1950" dirty="0">
                <a:latin typeface="Times New Roman" panose="02020603050405020304" pitchFamily="18" charset="0"/>
                <a:cs typeface="Times New Roman" panose="02020603050405020304" pitchFamily="18" charset="0"/>
              </a:rPr>
              <a:t>Resource</a:t>
            </a:r>
            <a:endParaRPr lang="en-MU" sz="1950" dirty="0">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F47CD0A7-E641-4DA0-BFAB-09259621E7BA}"/>
              </a:ext>
            </a:extLst>
          </p:cNvPr>
          <p:cNvSpPr txBox="1"/>
          <p:nvPr/>
        </p:nvSpPr>
        <p:spPr>
          <a:xfrm>
            <a:off x="1480710" y="3931318"/>
            <a:ext cx="788229" cy="392415"/>
          </a:xfrm>
          <a:prstGeom prst="rect">
            <a:avLst/>
          </a:prstGeom>
          <a:noFill/>
        </p:spPr>
        <p:txBody>
          <a:bodyPr wrap="none" rtlCol="0">
            <a:spAutoFit/>
          </a:bodyPr>
          <a:lstStyle/>
          <a:p>
            <a:r>
              <a:rPr lang="en-GB" sz="1950" dirty="0">
                <a:latin typeface="Times New Roman" panose="02020603050405020304" pitchFamily="18" charset="0"/>
                <a:cs typeface="Times New Roman" panose="02020603050405020304" pitchFamily="18" charset="0"/>
              </a:rPr>
              <a:t>Waste</a:t>
            </a:r>
            <a:endParaRPr lang="en-MU" sz="1950" dirty="0">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18C08D3E-80FD-4AB4-81E9-DF991346EAD9}"/>
              </a:ext>
            </a:extLst>
          </p:cNvPr>
          <p:cNvSpPr txBox="1"/>
          <p:nvPr/>
        </p:nvSpPr>
        <p:spPr>
          <a:xfrm>
            <a:off x="6638403" y="2392554"/>
            <a:ext cx="788229" cy="392415"/>
          </a:xfrm>
          <a:prstGeom prst="rect">
            <a:avLst/>
          </a:prstGeom>
          <a:noFill/>
        </p:spPr>
        <p:txBody>
          <a:bodyPr wrap="none" rtlCol="0">
            <a:spAutoFit/>
          </a:bodyPr>
          <a:lstStyle/>
          <a:p>
            <a:r>
              <a:rPr lang="en-GB" sz="1950" dirty="0">
                <a:latin typeface="Times New Roman" panose="02020603050405020304" pitchFamily="18" charset="0"/>
                <a:cs typeface="Times New Roman" panose="02020603050405020304" pitchFamily="18" charset="0"/>
              </a:rPr>
              <a:t>Waste</a:t>
            </a:r>
            <a:endParaRPr lang="en-MU" sz="19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8521483"/>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013" y="988556"/>
            <a:ext cx="4727834" cy="545021"/>
          </a:xfrm>
        </p:spPr>
        <p:txBody>
          <a:bodyPr>
            <a:normAutofit/>
          </a:bodyPr>
          <a:lstStyle/>
          <a:p>
            <a:pPr algn="ctr"/>
            <a:r>
              <a:rPr lang="en-US" b="1" dirty="0">
                <a:latin typeface="Times New Roman" panose="02020603050405020304" pitchFamily="18" charset="0"/>
                <a:cs typeface="Times New Roman" panose="02020603050405020304" pitchFamily="18" charset="0"/>
              </a:rPr>
              <a:t>Industrial symbiosis</a:t>
            </a:r>
            <a:endParaRPr lang="en-US" b="1" dirty="0"/>
          </a:p>
        </p:txBody>
      </p:sp>
      <p:sp>
        <p:nvSpPr>
          <p:cNvPr id="3" name="Content Placeholder 2"/>
          <p:cNvSpPr>
            <a:spLocks noGrp="1"/>
          </p:cNvSpPr>
          <p:nvPr>
            <p:ph idx="1"/>
          </p:nvPr>
        </p:nvSpPr>
        <p:spPr>
          <a:xfrm>
            <a:off x="371741" y="1754560"/>
            <a:ext cx="8434698" cy="3836238"/>
          </a:xfrm>
        </p:spPr>
        <p:txBody>
          <a:bodyPr>
            <a:noAutofit/>
          </a:bodyPr>
          <a:lstStyle/>
          <a:p>
            <a:pPr algn="just"/>
            <a:r>
              <a:rPr lang="en-US" dirty="0">
                <a:latin typeface="Times New Roman" panose="02020603050405020304" pitchFamily="18" charset="0"/>
                <a:cs typeface="Times New Roman" panose="02020603050405020304" pitchFamily="18" charset="0"/>
              </a:rPr>
              <a:t>Waste that cannot be recovered internally can be sent to another industry</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It will also provide another industry raw material which can be cheaper.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generating firms can sell the waste instead of spending huge amount of money in disposal and the receiving industry can purchase raw materials at a cheaper price.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This will give rise to business opportunities.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This will help in job creation.</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311285526"/>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6491" y="857251"/>
            <a:ext cx="4727834" cy="545021"/>
          </a:xfrm>
        </p:spPr>
        <p:txBody>
          <a:bodyPr>
            <a:normAutofit/>
          </a:bodyPr>
          <a:lstStyle/>
          <a:p>
            <a:pPr algn="ctr"/>
            <a:r>
              <a:rPr lang="en-US" b="1" dirty="0">
                <a:latin typeface="Times New Roman" panose="02020603050405020304" pitchFamily="18" charset="0"/>
                <a:cs typeface="Times New Roman" panose="02020603050405020304" pitchFamily="18" charset="0"/>
              </a:rPr>
              <a:t>Industrial symbiosis</a:t>
            </a:r>
            <a:endParaRPr lang="en-US" b="1" dirty="0"/>
          </a:p>
        </p:txBody>
      </p:sp>
      <p:sp>
        <p:nvSpPr>
          <p:cNvPr id="3" name="Content Placeholder 2"/>
          <p:cNvSpPr>
            <a:spLocks noGrp="1"/>
          </p:cNvSpPr>
          <p:nvPr>
            <p:ph idx="1"/>
          </p:nvPr>
        </p:nvSpPr>
        <p:spPr>
          <a:xfrm>
            <a:off x="147415" y="1658418"/>
            <a:ext cx="8889763" cy="4198122"/>
          </a:xfrm>
        </p:spPr>
        <p:txBody>
          <a:bodyPr>
            <a:noAutofit/>
          </a:bodyPr>
          <a:lstStyle/>
          <a:p>
            <a:pPr algn="just"/>
            <a:r>
              <a:rPr lang="en-US" sz="2025" dirty="0"/>
              <a:t>In order to have industrial symbiosis, there is need for at least two companies, from different sectors, to undertake mutually beneficial business transactions driven primarily through commercial gain</a:t>
            </a:r>
          </a:p>
          <a:p>
            <a:pPr algn="just"/>
            <a:endParaRPr lang="en-US" sz="1125" dirty="0"/>
          </a:p>
          <a:p>
            <a:pPr algn="just"/>
            <a:r>
              <a:rPr lang="en-US" sz="2025" dirty="0"/>
              <a:t>Industrial symbiosis is an arrangement/collaboration between two or more companies in which the wastes or by-products of one become the raw materials for another.</a:t>
            </a:r>
          </a:p>
          <a:p>
            <a:pPr algn="just"/>
            <a:endParaRPr lang="en-US" sz="1125" dirty="0"/>
          </a:p>
          <a:p>
            <a:pPr algn="just"/>
            <a:r>
              <a:rPr lang="en-US" sz="2025" dirty="0"/>
              <a:t>Industrial symbiosis enable to gain economic benefit (profit), environmental benefits and social.</a:t>
            </a:r>
          </a:p>
          <a:p>
            <a:pPr algn="just"/>
            <a:endParaRPr lang="en-US" sz="1125" dirty="0"/>
          </a:p>
          <a:p>
            <a:pPr algn="just"/>
            <a:r>
              <a:rPr lang="en-US" sz="2025" dirty="0"/>
              <a:t>Industries realize industrial symbiosis not only through the reuse of materials, energy, water or by-products, but also by better </a:t>
            </a:r>
            <a:r>
              <a:rPr lang="en-US" sz="2025" dirty="0" err="1"/>
              <a:t>utilisation</a:t>
            </a:r>
            <a:r>
              <a:rPr lang="en-US" sz="2025" dirty="0"/>
              <a:t> of assets, services, logistics and information </a:t>
            </a:r>
          </a:p>
          <a:p>
            <a:pPr algn="just"/>
            <a:endParaRPr lang="en-US" sz="2025" dirty="0"/>
          </a:p>
          <a:p>
            <a:pPr algn="just"/>
            <a:endParaRPr lang="en-US" sz="2025" dirty="0"/>
          </a:p>
          <a:p>
            <a:pPr algn="just"/>
            <a:endParaRPr lang="en-US" sz="2025" dirty="0"/>
          </a:p>
        </p:txBody>
      </p:sp>
    </p:spTree>
    <p:custDataLst>
      <p:tags r:id="rId1"/>
    </p:custDataLst>
    <p:extLst>
      <p:ext uri="{BB962C8B-B14F-4D97-AF65-F5344CB8AC3E}">
        <p14:creationId xmlns:p14="http://schemas.microsoft.com/office/powerpoint/2010/main" val="866684226"/>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919" y="490945"/>
            <a:ext cx="4727834" cy="545021"/>
          </a:xfrm>
        </p:spPr>
        <p:txBody>
          <a:bodyPr>
            <a:noAutofit/>
          </a:bodyPr>
          <a:lstStyle/>
          <a:p>
            <a:pPr algn="ctr"/>
            <a:r>
              <a:rPr lang="en-US" sz="4000" b="1" dirty="0">
                <a:latin typeface="Times New Roman" panose="02020603050405020304" pitchFamily="18" charset="0"/>
                <a:cs typeface="Times New Roman" panose="02020603050405020304" pitchFamily="18" charset="0"/>
              </a:rPr>
              <a:t>Introduction</a:t>
            </a:r>
          </a:p>
        </p:txBody>
      </p:sp>
      <p:sp>
        <p:nvSpPr>
          <p:cNvPr id="4" name="Rounded Rectangle 3"/>
          <p:cNvSpPr/>
          <p:nvPr/>
        </p:nvSpPr>
        <p:spPr>
          <a:xfrm>
            <a:off x="142043" y="1693272"/>
            <a:ext cx="7031114" cy="120985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Times New Roman" panose="02020603050405020304" pitchFamily="18" charset="0"/>
              <a:cs typeface="Times New Roman" panose="02020603050405020304" pitchFamily="18" charset="0"/>
            </a:endParaRPr>
          </a:p>
          <a:p>
            <a:pPr algn="ctr"/>
            <a:r>
              <a:rPr lang="en-US" sz="2400" dirty="0">
                <a:solidFill>
                  <a:schemeClr val="tx1"/>
                </a:solidFill>
                <a:latin typeface="Times New Roman" panose="02020603050405020304" pitchFamily="18" charset="0"/>
                <a:cs typeface="Times New Roman" panose="02020603050405020304" pitchFamily="18" charset="0"/>
              </a:rPr>
              <a:t>There have been an increasing demand of basic human needs and this demand has kept on increasing with development and improvement in standard of living</a:t>
            </a:r>
          </a:p>
          <a:p>
            <a:pPr algn="ct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1318334" y="3598400"/>
            <a:ext cx="6715956" cy="11413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There are a high demand of new and technological products that are required to maintain the standard of living</a:t>
            </a:r>
          </a:p>
        </p:txBody>
      </p:sp>
      <p:sp>
        <p:nvSpPr>
          <p:cNvPr id="6" name="Rounded Rectangle 5"/>
          <p:cNvSpPr/>
          <p:nvPr/>
        </p:nvSpPr>
        <p:spPr>
          <a:xfrm>
            <a:off x="2894120" y="5374757"/>
            <a:ext cx="6249880" cy="99229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This has increased the requirement of resources to manufacture those products</a:t>
            </a:r>
          </a:p>
        </p:txBody>
      </p:sp>
    </p:spTree>
    <p:custDataLst>
      <p:tags r:id="rId1"/>
    </p:custDataLst>
    <p:extLst>
      <p:ext uri="{BB962C8B-B14F-4D97-AF65-F5344CB8AC3E}">
        <p14:creationId xmlns:p14="http://schemas.microsoft.com/office/powerpoint/2010/main" val="2056971657"/>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Times New Roman" panose="02020603050405020304" pitchFamily="18" charset="0"/>
                <a:cs typeface="Times New Roman" panose="02020603050405020304" pitchFamily="18" charset="0"/>
              </a:rPr>
              <a:t>Industrial symbiosis</a:t>
            </a:r>
            <a:endParaRPr lang="en-US" b="1" dirty="0"/>
          </a:p>
        </p:txBody>
      </p:sp>
      <p:sp>
        <p:nvSpPr>
          <p:cNvPr id="3" name="Content Placeholder 2"/>
          <p:cNvSpPr>
            <a:spLocks noGrp="1"/>
          </p:cNvSpPr>
          <p:nvPr>
            <p:ph idx="1"/>
          </p:nvPr>
        </p:nvSpPr>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Marian </a:t>
            </a:r>
            <a:r>
              <a:rPr lang="en-US" dirty="0" err="1">
                <a:latin typeface="Times New Roman" panose="02020603050405020304" pitchFamily="18" charset="0"/>
                <a:cs typeface="Times New Roman" panose="02020603050405020304" pitchFamily="18" charset="0"/>
              </a:rPr>
              <a:t>Chertow</a:t>
            </a:r>
            <a:r>
              <a:rPr lang="en-US" dirty="0">
                <a:latin typeface="Times New Roman" panose="02020603050405020304" pitchFamily="18" charset="0"/>
                <a:cs typeface="Times New Roman" panose="02020603050405020304" pitchFamily="18" charset="0"/>
              </a:rPr>
              <a:t>, a pioneer in Industrial Symbiosis, stated that </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ctr">
              <a:buNone/>
            </a:pPr>
            <a:r>
              <a:rPr lang="en-US" b="1" i="1" dirty="0">
                <a:latin typeface="Times New Roman" panose="02020603050405020304" pitchFamily="18" charset="0"/>
                <a:cs typeface="Times New Roman" panose="02020603050405020304" pitchFamily="18" charset="0"/>
              </a:rPr>
              <a:t>“Industrial symbiosis engages traditionally separate industries in a collective approach to competitive advantage involving physical exchange of materials, energy, water, and/or by products. The keys to industrial symbiosis are collaboration and the synergistic possibilities offered by geographic proximity"</a:t>
            </a:r>
            <a:endParaRPr lang="en-US" i="1"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548780390"/>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1363" y="1270018"/>
            <a:ext cx="5986328" cy="545021"/>
          </a:xfrm>
        </p:spPr>
        <p:txBody>
          <a:bodyPr>
            <a:noAutofit/>
          </a:bodyPr>
          <a:lstStyle/>
          <a:p>
            <a:pPr algn="ctr"/>
            <a:r>
              <a:rPr lang="en-US" b="1" dirty="0">
                <a:latin typeface="Times New Roman" panose="02020603050405020304" pitchFamily="18" charset="0"/>
                <a:cs typeface="Times New Roman" panose="02020603050405020304" pitchFamily="18" charset="0"/>
              </a:rPr>
              <a:t>Benefits of Industrial symbiosis</a:t>
            </a:r>
          </a:p>
        </p:txBody>
      </p:sp>
      <p:sp>
        <p:nvSpPr>
          <p:cNvPr id="3" name="Content Placeholder 2"/>
          <p:cNvSpPr>
            <a:spLocks noGrp="1"/>
          </p:cNvSpPr>
          <p:nvPr>
            <p:ph idx="1"/>
          </p:nvPr>
        </p:nvSpPr>
        <p:spPr>
          <a:xfrm>
            <a:off x="311773" y="2501027"/>
            <a:ext cx="8165507" cy="3558850"/>
          </a:xfrm>
        </p:spPr>
        <p:txBody>
          <a:bodyPr>
            <a:noAutofit/>
          </a:bodyPr>
          <a:lstStyle/>
          <a:p>
            <a:pPr algn="just"/>
            <a:r>
              <a:rPr lang="en-US" dirty="0">
                <a:latin typeface="Times New Roman" panose="02020603050405020304" pitchFamily="18" charset="0"/>
                <a:cs typeface="Times New Roman" panose="02020603050405020304" pitchFamily="18" charset="0"/>
              </a:rPr>
              <a:t>Optimization of processes - this results in reduction in the amount of raw material required and its associated cost.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Optimization of processes - this results in reduction in the amount of waste generated and its associated disposal cost.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Make profits from by-products or waste</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952742956"/>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500"/>
                                  </p:stCondLst>
                                  <p:childTnLst>
                                    <p:set>
                                      <p:cBhvr>
                                        <p:cTn id="6" dur="1" fill="hold">
                                          <p:stCondLst>
                                            <p:cond delay="274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500"/>
                                  </p:stCondLst>
                                  <p:childTnLst>
                                    <p:set>
                                      <p:cBhvr>
                                        <p:cTn id="10" dur="1" fill="hold">
                                          <p:stCondLst>
                                            <p:cond delay="2749"/>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2500"/>
                                  </p:stCondLst>
                                  <p:childTnLst>
                                    <p:set>
                                      <p:cBhvr>
                                        <p:cTn id="14" dur="1" fill="hold">
                                          <p:stCondLst>
                                            <p:cond delay="274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1363" y="1270018"/>
            <a:ext cx="5986328" cy="545021"/>
          </a:xfrm>
        </p:spPr>
        <p:txBody>
          <a:bodyPr>
            <a:noAutofit/>
          </a:bodyPr>
          <a:lstStyle/>
          <a:p>
            <a:pPr algn="ctr"/>
            <a:r>
              <a:rPr lang="en-US" b="1" dirty="0">
                <a:latin typeface="Times New Roman" panose="02020603050405020304" pitchFamily="18" charset="0"/>
                <a:cs typeface="Times New Roman" panose="02020603050405020304" pitchFamily="18" charset="0"/>
              </a:rPr>
              <a:t>Benefits of Industrial symbiosis</a:t>
            </a:r>
          </a:p>
        </p:txBody>
      </p:sp>
      <p:sp>
        <p:nvSpPr>
          <p:cNvPr id="3" name="Content Placeholder 2"/>
          <p:cNvSpPr>
            <a:spLocks noGrp="1"/>
          </p:cNvSpPr>
          <p:nvPr>
            <p:ph idx="1"/>
          </p:nvPr>
        </p:nvSpPr>
        <p:spPr>
          <a:xfrm>
            <a:off x="311773" y="2324484"/>
            <a:ext cx="8165507" cy="3558850"/>
          </a:xfrm>
        </p:spPr>
        <p:txBody>
          <a:bodyPr>
            <a:noAutofit/>
          </a:bodyPr>
          <a:lstStyle/>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Extend the life span of the only landfill of the island by diverting the waste to other industrial process. This will reduce of all the environmental impacts associated with the waste.</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Reduce emission of greenhouse gases</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New business opportunities and stimulating innovation</a:t>
            </a:r>
          </a:p>
          <a:p>
            <a:pPr algn="just"/>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091427395"/>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500"/>
                                  </p:stCondLst>
                                  <p:childTnLst>
                                    <p:set>
                                      <p:cBhvr>
                                        <p:cTn id="6" dur="1" fill="hold">
                                          <p:stCondLst>
                                            <p:cond delay="2749"/>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500"/>
                                  </p:stCondLst>
                                  <p:childTnLst>
                                    <p:set>
                                      <p:cBhvr>
                                        <p:cTn id="10" dur="1" fill="hold">
                                          <p:stCondLst>
                                            <p:cond delay="2749"/>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2500"/>
                                  </p:stCondLst>
                                  <p:childTnLst>
                                    <p:set>
                                      <p:cBhvr>
                                        <p:cTn id="14" dur="1" fill="hold">
                                          <p:stCondLst>
                                            <p:cond delay="2749"/>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241" y="857251"/>
            <a:ext cx="7886700" cy="717846"/>
          </a:xfrm>
        </p:spPr>
        <p:txBody>
          <a:bodyPr/>
          <a:lstStyle/>
          <a:p>
            <a:pPr algn="ctr"/>
            <a:r>
              <a:rPr lang="en-US" b="1" dirty="0">
                <a:latin typeface="Times New Roman" panose="02020603050405020304" pitchFamily="18" charset="0"/>
                <a:cs typeface="Times New Roman" panose="02020603050405020304" pitchFamily="18" charset="0"/>
              </a:rPr>
              <a:t>Benefits of Industrial symbiosis</a:t>
            </a:r>
            <a:endParaRPr lang="en-US" b="1" dirty="0"/>
          </a:p>
        </p:txBody>
      </p:sp>
      <p:sp>
        <p:nvSpPr>
          <p:cNvPr id="3" name="Content Placeholder 2"/>
          <p:cNvSpPr>
            <a:spLocks noGrp="1"/>
          </p:cNvSpPr>
          <p:nvPr>
            <p:ph idx="1"/>
          </p:nvPr>
        </p:nvSpPr>
        <p:spPr>
          <a:xfrm>
            <a:off x="512748" y="1600732"/>
            <a:ext cx="8370605" cy="4262216"/>
          </a:xfrm>
        </p:spPr>
        <p:txBody>
          <a:bodyPr>
            <a:noAutofit/>
          </a:bodyPr>
          <a:lstStyle/>
          <a:p>
            <a:pPr marL="0" indent="0">
              <a:buNone/>
            </a:pPr>
            <a:r>
              <a:rPr lang="en-US" sz="1800" b="1" dirty="0"/>
              <a:t>ECONOMIC </a:t>
            </a:r>
            <a:endParaRPr lang="en-US" sz="1800" dirty="0"/>
          </a:p>
          <a:p>
            <a:r>
              <a:rPr lang="en-US" sz="1800" dirty="0"/>
              <a:t>Increased sales and profit </a:t>
            </a:r>
          </a:p>
          <a:p>
            <a:r>
              <a:rPr lang="en-US" sz="1800" dirty="0"/>
              <a:t>Competitive advantage </a:t>
            </a:r>
          </a:p>
          <a:p>
            <a:r>
              <a:rPr lang="en-US" sz="1800" dirty="0"/>
              <a:t>Reduced waste management costs </a:t>
            </a:r>
          </a:p>
          <a:p>
            <a:r>
              <a:rPr lang="en-US" sz="1800" dirty="0"/>
              <a:t>Reduced costs for raw materials, water and energy </a:t>
            </a:r>
          </a:p>
          <a:p>
            <a:r>
              <a:rPr lang="en-US" sz="1800" dirty="0"/>
              <a:t>Reduced risk through diversification of raw material supply </a:t>
            </a:r>
          </a:p>
          <a:p>
            <a:r>
              <a:rPr lang="en-US" sz="1800" dirty="0"/>
              <a:t>Added value to materials and services </a:t>
            </a:r>
          </a:p>
          <a:p>
            <a:r>
              <a:rPr lang="en-US" sz="1800" dirty="0"/>
              <a:t>Business diversification </a:t>
            </a:r>
          </a:p>
          <a:p>
            <a:r>
              <a:rPr lang="en-US" sz="1800" dirty="0"/>
              <a:t>Better asset </a:t>
            </a:r>
            <a:r>
              <a:rPr lang="en-US" sz="1800" dirty="0" err="1"/>
              <a:t>utilisation</a:t>
            </a:r>
            <a:r>
              <a:rPr lang="en-US" sz="1800" dirty="0"/>
              <a:t> </a:t>
            </a:r>
          </a:p>
          <a:p>
            <a:r>
              <a:rPr lang="en-US" sz="1800" dirty="0"/>
              <a:t>Security of resource supply </a:t>
            </a:r>
          </a:p>
          <a:p>
            <a:r>
              <a:rPr lang="en-US" sz="1800" dirty="0"/>
              <a:t>Demand-pull on innovation </a:t>
            </a:r>
          </a:p>
          <a:p>
            <a:r>
              <a:rPr lang="en-US" sz="1800" dirty="0"/>
              <a:t>Improved perception of the company by stakeholders </a:t>
            </a:r>
          </a:p>
          <a:p>
            <a:r>
              <a:rPr lang="en-US" sz="1800" dirty="0"/>
              <a:t>Increased private investment </a:t>
            </a:r>
          </a:p>
        </p:txBody>
      </p:sp>
    </p:spTree>
    <p:extLst>
      <p:ext uri="{BB962C8B-B14F-4D97-AF65-F5344CB8AC3E}">
        <p14:creationId xmlns:p14="http://schemas.microsoft.com/office/powerpoint/2010/main" val="1860921350"/>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57251"/>
            <a:ext cx="7886700" cy="994172"/>
          </a:xfrm>
        </p:spPr>
        <p:txBody>
          <a:bodyPr/>
          <a:lstStyle/>
          <a:p>
            <a:pPr algn="ctr"/>
            <a:r>
              <a:rPr lang="en-US" b="1" dirty="0">
                <a:latin typeface="Times New Roman" panose="02020603050405020304" pitchFamily="18" charset="0"/>
                <a:cs typeface="Times New Roman" panose="02020603050405020304" pitchFamily="18" charset="0"/>
              </a:rPr>
              <a:t>Benefits of Industrial symbiosis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ENVIRONMENTAL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Reduction of pollution </a:t>
            </a:r>
          </a:p>
          <a:p>
            <a:r>
              <a:rPr lang="en-US" dirty="0">
                <a:latin typeface="Times New Roman" panose="02020603050405020304" pitchFamily="18" charset="0"/>
                <a:cs typeface="Times New Roman" panose="02020603050405020304" pitchFamily="18" charset="0"/>
              </a:rPr>
              <a:t>Reduction of carbon emissions </a:t>
            </a:r>
          </a:p>
          <a:p>
            <a:r>
              <a:rPr lang="en-US" dirty="0">
                <a:latin typeface="Times New Roman" panose="02020603050405020304" pitchFamily="18" charset="0"/>
                <a:cs typeface="Times New Roman" panose="02020603050405020304" pitchFamily="18" charset="0"/>
              </a:rPr>
              <a:t>Reduction in the use of natural resources </a:t>
            </a:r>
          </a:p>
          <a:p>
            <a:r>
              <a:rPr lang="en-US" dirty="0">
                <a:latin typeface="Times New Roman" panose="02020603050405020304" pitchFamily="18" charset="0"/>
                <a:cs typeface="Times New Roman" panose="02020603050405020304" pitchFamily="18" charset="0"/>
              </a:rPr>
              <a:t>Diversion of waste from landfill </a:t>
            </a:r>
          </a:p>
          <a:p>
            <a:r>
              <a:rPr lang="en-US" dirty="0">
                <a:latin typeface="Times New Roman" panose="02020603050405020304" pitchFamily="18" charset="0"/>
                <a:cs typeface="Times New Roman" panose="02020603050405020304" pitchFamily="18" charset="0"/>
              </a:rPr>
              <a:t>Reduction of resource/energy consumption </a:t>
            </a:r>
          </a:p>
          <a:p>
            <a:r>
              <a:rPr lang="en-US" dirty="0">
                <a:latin typeface="Times New Roman" panose="02020603050405020304" pitchFamily="18" charset="0"/>
                <a:cs typeface="Times New Roman" panose="02020603050405020304" pitchFamily="18" charset="0"/>
              </a:rPr>
              <a:t>Reduction of waste </a:t>
            </a:r>
          </a:p>
          <a:p>
            <a:r>
              <a:rPr lang="en-US" dirty="0">
                <a:latin typeface="Times New Roman" panose="02020603050405020304" pitchFamily="18" charset="0"/>
                <a:cs typeface="Times New Roman" panose="02020603050405020304" pitchFamily="18" charset="0"/>
              </a:rPr>
              <a:t>Reduction of hazardous waste </a:t>
            </a:r>
          </a:p>
        </p:txBody>
      </p:sp>
    </p:spTree>
    <p:extLst>
      <p:ext uri="{BB962C8B-B14F-4D97-AF65-F5344CB8AC3E}">
        <p14:creationId xmlns:p14="http://schemas.microsoft.com/office/powerpoint/2010/main" val="462080504"/>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04218"/>
            <a:ext cx="7886700" cy="994172"/>
          </a:xfrm>
        </p:spPr>
        <p:txBody>
          <a:bodyPr/>
          <a:lstStyle/>
          <a:p>
            <a:pPr algn="ctr"/>
            <a:r>
              <a:rPr lang="en-US" b="1" dirty="0">
                <a:latin typeface="Times New Roman" panose="02020603050405020304" pitchFamily="18" charset="0"/>
                <a:cs typeface="Times New Roman" panose="02020603050405020304" pitchFamily="18" charset="0"/>
              </a:rPr>
              <a:t>Benefits of Industrial symbiosis</a:t>
            </a:r>
            <a:endParaRPr lang="en-US" b="1" dirty="0"/>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SOCIAL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Safeguarding and creating new jobs </a:t>
            </a:r>
          </a:p>
          <a:p>
            <a:r>
              <a:rPr lang="en-US" dirty="0">
                <a:latin typeface="Times New Roman" panose="02020603050405020304" pitchFamily="18" charset="0"/>
                <a:cs typeface="Times New Roman" panose="02020603050405020304" pitchFamily="18" charset="0"/>
              </a:rPr>
              <a:t>Improving skills </a:t>
            </a:r>
          </a:p>
          <a:p>
            <a:r>
              <a:rPr lang="en-US" dirty="0">
                <a:latin typeface="Times New Roman" panose="02020603050405020304" pitchFamily="18" charset="0"/>
                <a:cs typeface="Times New Roman" panose="02020603050405020304" pitchFamily="18" charset="0"/>
              </a:rPr>
              <a:t>Creating socially acceptable waste disposal solutions </a:t>
            </a:r>
          </a:p>
          <a:p>
            <a:r>
              <a:rPr lang="en-US" dirty="0">
                <a:latin typeface="Times New Roman" panose="02020603050405020304" pitchFamily="18" charset="0"/>
                <a:cs typeface="Times New Roman" panose="02020603050405020304" pitchFamily="18" charset="0"/>
              </a:rPr>
              <a:t>Providing a better environment for the local community </a:t>
            </a:r>
          </a:p>
          <a:p>
            <a:r>
              <a:rPr lang="en-US" dirty="0">
                <a:latin typeface="Times New Roman" panose="02020603050405020304" pitchFamily="18" charset="0"/>
                <a:cs typeface="Times New Roman" panose="02020603050405020304" pitchFamily="18" charset="0"/>
              </a:rPr>
              <a:t>Demonstrating corporate social responsibility </a:t>
            </a:r>
          </a:p>
        </p:txBody>
      </p:sp>
    </p:spTree>
    <p:extLst>
      <p:ext uri="{BB962C8B-B14F-4D97-AF65-F5344CB8AC3E}">
        <p14:creationId xmlns:p14="http://schemas.microsoft.com/office/powerpoint/2010/main" val="2329435300"/>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67741" y="2834490"/>
            <a:ext cx="6172994" cy="6432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300" b="1" dirty="0">
                <a:latin typeface="Times New Roman" panose="02020603050405020304" pitchFamily="18" charset="0"/>
                <a:cs typeface="Times New Roman" panose="02020603050405020304" pitchFamily="18" charset="0"/>
              </a:rPr>
              <a:t>Can we have industrial symbiosis in Mauritius?</a:t>
            </a:r>
          </a:p>
        </p:txBody>
      </p:sp>
    </p:spTree>
    <p:extLst>
      <p:ext uri="{BB962C8B-B14F-4D97-AF65-F5344CB8AC3E}">
        <p14:creationId xmlns:p14="http://schemas.microsoft.com/office/powerpoint/2010/main" val="3452719906"/>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6056" y="2508560"/>
            <a:ext cx="6075702" cy="1107996"/>
          </a:xfrm>
          <a:prstGeom prst="rect">
            <a:avLst/>
          </a:prstGeom>
        </p:spPr>
        <p:txBody>
          <a:bodyPr wrap="none">
            <a:spAutoFit/>
          </a:bodyPr>
          <a:lstStyle/>
          <a:p>
            <a:pPr algn="ctr"/>
            <a:r>
              <a:rPr lang="en-GB" sz="3300" b="1" dirty="0">
                <a:latin typeface="Times New Roman" panose="02020603050405020304" pitchFamily="18" charset="0"/>
                <a:cs typeface="Times New Roman" panose="02020603050405020304" pitchFamily="18" charset="0"/>
              </a:rPr>
              <a:t>Do we have industrial symbiosis </a:t>
            </a:r>
          </a:p>
          <a:p>
            <a:pPr algn="ctr"/>
            <a:r>
              <a:rPr lang="en-GB" sz="3300" b="1" dirty="0">
                <a:latin typeface="Times New Roman" panose="02020603050405020304" pitchFamily="18" charset="0"/>
                <a:cs typeface="Times New Roman" panose="02020603050405020304" pitchFamily="18" charset="0"/>
              </a:rPr>
              <a:t>in Mauritius?</a:t>
            </a:r>
            <a:endParaRPr lang="en-US" sz="3300" b="1" dirty="0"/>
          </a:p>
        </p:txBody>
      </p:sp>
    </p:spTree>
    <p:extLst>
      <p:ext uri="{BB962C8B-B14F-4D97-AF65-F5344CB8AC3E}">
        <p14:creationId xmlns:p14="http://schemas.microsoft.com/office/powerpoint/2010/main" val="1578985372"/>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2197" y="1015093"/>
            <a:ext cx="4727834" cy="545021"/>
          </a:xfrm>
        </p:spPr>
        <p:txBody>
          <a:bodyPr/>
          <a:lstStyle/>
          <a:p>
            <a:r>
              <a:rPr lang="en-US" sz="2100" dirty="0">
                <a:latin typeface="Times New Roman" panose="02020603050405020304" pitchFamily="18" charset="0"/>
                <a:cs typeface="Times New Roman" panose="02020603050405020304" pitchFamily="18" charset="0"/>
              </a:rPr>
              <a:t>Sugar industry</a:t>
            </a:r>
            <a:endParaRPr lang="en-US" sz="2100" dirty="0"/>
          </a:p>
        </p:txBody>
      </p:sp>
      <p:sp>
        <p:nvSpPr>
          <p:cNvPr id="4" name="Rectangle 3"/>
          <p:cNvSpPr/>
          <p:nvPr/>
        </p:nvSpPr>
        <p:spPr>
          <a:xfrm>
            <a:off x="2151529" y="2081605"/>
            <a:ext cx="1280833" cy="705971"/>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425" dirty="0">
                <a:latin typeface="Times New Roman" panose="02020603050405020304" pitchFamily="18" charset="0"/>
                <a:cs typeface="Times New Roman" panose="02020603050405020304" pitchFamily="18" charset="0"/>
              </a:rPr>
              <a:t>Milling</a:t>
            </a:r>
          </a:p>
        </p:txBody>
      </p:sp>
      <p:cxnSp>
        <p:nvCxnSpPr>
          <p:cNvPr id="5" name="Straight Arrow Connector 4"/>
          <p:cNvCxnSpPr>
            <a:endCxn id="4" idx="1"/>
          </p:cNvCxnSpPr>
          <p:nvPr/>
        </p:nvCxnSpPr>
        <p:spPr>
          <a:xfrm>
            <a:off x="1556496" y="2434590"/>
            <a:ext cx="595032"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6" name="Rectangle 5"/>
          <p:cNvSpPr/>
          <p:nvPr/>
        </p:nvSpPr>
        <p:spPr>
          <a:xfrm>
            <a:off x="1065007" y="2242968"/>
            <a:ext cx="574862"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25" dirty="0">
                <a:latin typeface="Times New Roman" panose="02020603050405020304" pitchFamily="18" charset="0"/>
                <a:cs typeface="Times New Roman" panose="02020603050405020304" pitchFamily="18" charset="0"/>
              </a:rPr>
              <a:t>Cane</a:t>
            </a:r>
          </a:p>
        </p:txBody>
      </p:sp>
      <p:cxnSp>
        <p:nvCxnSpPr>
          <p:cNvPr id="7" name="Elbow Connector 6"/>
          <p:cNvCxnSpPr>
            <a:endCxn id="4" idx="0"/>
          </p:cNvCxnSpPr>
          <p:nvPr/>
        </p:nvCxnSpPr>
        <p:spPr>
          <a:xfrm>
            <a:off x="2353236" y="1775691"/>
            <a:ext cx="438710" cy="305915"/>
          </a:xfrm>
          <a:prstGeom prst="bentConnector2">
            <a:avLst/>
          </a:prstGeom>
          <a:ln w="38100">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1754839" y="1573980"/>
            <a:ext cx="574862"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25" dirty="0">
                <a:latin typeface="Times New Roman" panose="02020603050405020304" pitchFamily="18" charset="0"/>
                <a:cs typeface="Times New Roman" panose="02020603050405020304" pitchFamily="18" charset="0"/>
              </a:rPr>
              <a:t>Water</a:t>
            </a:r>
          </a:p>
        </p:txBody>
      </p:sp>
      <p:cxnSp>
        <p:nvCxnSpPr>
          <p:cNvPr id="9" name="Straight Arrow Connector 8"/>
          <p:cNvCxnSpPr/>
          <p:nvPr/>
        </p:nvCxnSpPr>
        <p:spPr>
          <a:xfrm>
            <a:off x="2353235" y="2787577"/>
            <a:ext cx="0" cy="43366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3254184" y="2801024"/>
            <a:ext cx="0" cy="43366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1" name="Rectangle 10"/>
          <p:cNvSpPr/>
          <p:nvPr/>
        </p:nvSpPr>
        <p:spPr>
          <a:xfrm>
            <a:off x="1953783" y="3093491"/>
            <a:ext cx="762519"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25" b="1" dirty="0">
                <a:solidFill>
                  <a:srgbClr val="FF0000"/>
                </a:solidFill>
                <a:latin typeface="Times New Roman" panose="02020603050405020304" pitchFamily="18" charset="0"/>
                <a:cs typeface="Times New Roman" panose="02020603050405020304" pitchFamily="18" charset="0"/>
              </a:rPr>
              <a:t>Bagasse</a:t>
            </a:r>
          </a:p>
        </p:txBody>
      </p:sp>
      <p:sp>
        <p:nvSpPr>
          <p:cNvPr id="12" name="Rectangle 11"/>
          <p:cNvSpPr/>
          <p:nvPr/>
        </p:nvSpPr>
        <p:spPr>
          <a:xfrm>
            <a:off x="2790263" y="3096852"/>
            <a:ext cx="1015254"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25" dirty="0">
                <a:latin typeface="Times New Roman" panose="02020603050405020304" pitchFamily="18" charset="0"/>
                <a:cs typeface="Times New Roman" panose="02020603050405020304" pitchFamily="18" charset="0"/>
              </a:rPr>
              <a:t>Wastewater</a:t>
            </a:r>
          </a:p>
        </p:txBody>
      </p:sp>
      <p:cxnSp>
        <p:nvCxnSpPr>
          <p:cNvPr id="13" name="Straight Arrow Connector 12"/>
          <p:cNvCxnSpPr>
            <a:stCxn id="4" idx="3"/>
          </p:cNvCxnSpPr>
          <p:nvPr/>
        </p:nvCxnSpPr>
        <p:spPr>
          <a:xfrm>
            <a:off x="3432361" y="2434590"/>
            <a:ext cx="1411941"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4" name="Rectangle 13"/>
          <p:cNvSpPr/>
          <p:nvPr/>
        </p:nvSpPr>
        <p:spPr>
          <a:xfrm>
            <a:off x="4844303" y="2162287"/>
            <a:ext cx="1280833" cy="705971"/>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425" dirty="0">
                <a:latin typeface="Times New Roman" panose="02020603050405020304" pitchFamily="18" charset="0"/>
                <a:cs typeface="Times New Roman" panose="02020603050405020304" pitchFamily="18" charset="0"/>
              </a:rPr>
              <a:t>Evaporator / Pan Boiling / Centrifugal</a:t>
            </a:r>
          </a:p>
        </p:txBody>
      </p:sp>
      <p:cxnSp>
        <p:nvCxnSpPr>
          <p:cNvPr id="15" name="Straight Arrow Connector 14"/>
          <p:cNvCxnSpPr>
            <a:stCxn id="14" idx="3"/>
          </p:cNvCxnSpPr>
          <p:nvPr/>
        </p:nvCxnSpPr>
        <p:spPr>
          <a:xfrm>
            <a:off x="6125136" y="2515272"/>
            <a:ext cx="796738"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6" name="Rectangle 15"/>
          <p:cNvSpPr/>
          <p:nvPr/>
        </p:nvSpPr>
        <p:spPr>
          <a:xfrm>
            <a:off x="3876114" y="2152202"/>
            <a:ext cx="574862"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25" dirty="0">
                <a:latin typeface="Times New Roman" panose="02020603050405020304" pitchFamily="18" charset="0"/>
                <a:cs typeface="Times New Roman" panose="02020603050405020304" pitchFamily="18" charset="0"/>
              </a:rPr>
              <a:t>Juice</a:t>
            </a:r>
          </a:p>
        </p:txBody>
      </p:sp>
      <p:sp>
        <p:nvSpPr>
          <p:cNvPr id="17" name="Rectangle 16"/>
          <p:cNvSpPr/>
          <p:nvPr/>
        </p:nvSpPr>
        <p:spPr>
          <a:xfrm>
            <a:off x="6931969" y="2313566"/>
            <a:ext cx="574862"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25" dirty="0">
                <a:latin typeface="Times New Roman" panose="02020603050405020304" pitchFamily="18" charset="0"/>
                <a:cs typeface="Times New Roman" panose="02020603050405020304" pitchFamily="18" charset="0"/>
              </a:rPr>
              <a:t>Sugar</a:t>
            </a:r>
          </a:p>
        </p:txBody>
      </p:sp>
      <p:cxnSp>
        <p:nvCxnSpPr>
          <p:cNvPr id="18" name="Straight Arrow Connector 17"/>
          <p:cNvCxnSpPr/>
          <p:nvPr/>
        </p:nvCxnSpPr>
        <p:spPr>
          <a:xfrm>
            <a:off x="5352834" y="2868257"/>
            <a:ext cx="0" cy="82530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9" name="Rectangle 18"/>
          <p:cNvSpPr/>
          <p:nvPr/>
        </p:nvSpPr>
        <p:spPr>
          <a:xfrm>
            <a:off x="4795219" y="3676752"/>
            <a:ext cx="830357"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25" b="1" dirty="0">
                <a:solidFill>
                  <a:srgbClr val="FF0000"/>
                </a:solidFill>
                <a:latin typeface="Times New Roman" panose="02020603050405020304" pitchFamily="18" charset="0"/>
                <a:cs typeface="Times New Roman" panose="02020603050405020304" pitchFamily="18" charset="0"/>
              </a:rPr>
              <a:t>Molasses</a:t>
            </a:r>
          </a:p>
        </p:txBody>
      </p:sp>
      <p:sp>
        <p:nvSpPr>
          <p:cNvPr id="20" name="Rectangle 19"/>
          <p:cNvSpPr/>
          <p:nvPr/>
        </p:nvSpPr>
        <p:spPr>
          <a:xfrm>
            <a:off x="5952015" y="3506986"/>
            <a:ext cx="964517" cy="705971"/>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425" dirty="0">
                <a:latin typeface="Times New Roman" panose="02020603050405020304" pitchFamily="18" charset="0"/>
                <a:cs typeface="Times New Roman" panose="02020603050405020304" pitchFamily="18" charset="0"/>
              </a:rPr>
              <a:t>Distillation</a:t>
            </a:r>
          </a:p>
        </p:txBody>
      </p:sp>
      <p:cxnSp>
        <p:nvCxnSpPr>
          <p:cNvPr id="21" name="Straight Arrow Connector 20"/>
          <p:cNvCxnSpPr>
            <a:stCxn id="20" idx="3"/>
          </p:cNvCxnSpPr>
          <p:nvPr/>
        </p:nvCxnSpPr>
        <p:spPr>
          <a:xfrm>
            <a:off x="6916532" y="3859972"/>
            <a:ext cx="425196"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2" name="Rectangle 21"/>
          <p:cNvSpPr/>
          <p:nvPr/>
        </p:nvSpPr>
        <p:spPr>
          <a:xfrm>
            <a:off x="7228152" y="3658266"/>
            <a:ext cx="801760"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25" dirty="0">
                <a:latin typeface="Times New Roman" panose="02020603050405020304" pitchFamily="18" charset="0"/>
                <a:cs typeface="Times New Roman" panose="02020603050405020304" pitchFamily="18" charset="0"/>
              </a:rPr>
              <a:t>Ethanol / Alcohol</a:t>
            </a:r>
          </a:p>
        </p:txBody>
      </p:sp>
      <p:cxnSp>
        <p:nvCxnSpPr>
          <p:cNvPr id="23" name="Straight Arrow Connector 22"/>
          <p:cNvCxnSpPr>
            <a:stCxn id="20" idx="2"/>
          </p:cNvCxnSpPr>
          <p:nvPr/>
        </p:nvCxnSpPr>
        <p:spPr>
          <a:xfrm>
            <a:off x="6434273" y="4212958"/>
            <a:ext cx="0" cy="3697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4" name="Rectangle 23"/>
          <p:cNvSpPr/>
          <p:nvPr/>
        </p:nvSpPr>
        <p:spPr>
          <a:xfrm>
            <a:off x="5965461" y="4535681"/>
            <a:ext cx="1015254"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25" b="1" dirty="0" err="1">
                <a:solidFill>
                  <a:srgbClr val="FF0000"/>
                </a:solidFill>
                <a:latin typeface="Times New Roman" panose="02020603050405020304" pitchFamily="18" charset="0"/>
                <a:cs typeface="Times New Roman" panose="02020603050405020304" pitchFamily="18" charset="0"/>
              </a:rPr>
              <a:t>Vinasse</a:t>
            </a:r>
            <a:endParaRPr lang="en-US" sz="1425" b="1" dirty="0">
              <a:solidFill>
                <a:srgbClr val="FF0000"/>
              </a:solidFill>
              <a:latin typeface="Times New Roman" panose="02020603050405020304" pitchFamily="18" charset="0"/>
              <a:cs typeface="Times New Roman" panose="02020603050405020304" pitchFamily="18" charset="0"/>
            </a:endParaRPr>
          </a:p>
        </p:txBody>
      </p:sp>
      <p:cxnSp>
        <p:nvCxnSpPr>
          <p:cNvPr id="25" name="Elbow Connector 24"/>
          <p:cNvCxnSpPr>
            <a:stCxn id="20" idx="0"/>
          </p:cNvCxnSpPr>
          <p:nvPr/>
        </p:nvCxnSpPr>
        <p:spPr>
          <a:xfrm rot="5400000" flipH="1" flipV="1">
            <a:off x="6809186" y="2725308"/>
            <a:ext cx="406768" cy="1156590"/>
          </a:xfrm>
          <a:prstGeom prst="bentConnector2">
            <a:avLst/>
          </a:prstGeom>
          <a:ln w="38100">
            <a:tailEnd type="triangle"/>
          </a:ln>
        </p:spPr>
        <p:style>
          <a:lnRef idx="1">
            <a:schemeClr val="dk1"/>
          </a:lnRef>
          <a:fillRef idx="0">
            <a:schemeClr val="dk1"/>
          </a:fillRef>
          <a:effectRef idx="0">
            <a:schemeClr val="dk1"/>
          </a:effectRef>
          <a:fontRef idx="minor">
            <a:schemeClr val="tx1"/>
          </a:fontRef>
        </p:style>
      </p:cxnSp>
      <p:sp>
        <p:nvSpPr>
          <p:cNvPr id="26" name="Rectangle 25"/>
          <p:cNvSpPr/>
          <p:nvPr/>
        </p:nvSpPr>
        <p:spPr>
          <a:xfrm>
            <a:off x="7521624" y="2922043"/>
            <a:ext cx="574862"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25" dirty="0">
                <a:latin typeface="Times New Roman" panose="02020603050405020304" pitchFamily="18" charset="0"/>
                <a:cs typeface="Times New Roman" panose="02020603050405020304" pitchFamily="18" charset="0"/>
              </a:rPr>
              <a:t>CO</a:t>
            </a:r>
            <a:r>
              <a:rPr lang="en-US" sz="1425" baseline="-25000" dirty="0">
                <a:latin typeface="Times New Roman" panose="02020603050405020304" pitchFamily="18" charset="0"/>
                <a:cs typeface="Times New Roman" panose="02020603050405020304" pitchFamily="18" charset="0"/>
              </a:rPr>
              <a:t>2</a:t>
            </a:r>
          </a:p>
        </p:txBody>
      </p:sp>
      <p:cxnSp>
        <p:nvCxnSpPr>
          <p:cNvPr id="27" name="Straight Arrow Connector 26"/>
          <p:cNvCxnSpPr/>
          <p:nvPr/>
        </p:nvCxnSpPr>
        <p:spPr>
          <a:xfrm flipV="1">
            <a:off x="5579856" y="3871402"/>
            <a:ext cx="370332" cy="335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8" name="Rectangle 27"/>
          <p:cNvSpPr/>
          <p:nvPr/>
        </p:nvSpPr>
        <p:spPr>
          <a:xfrm>
            <a:off x="1689285" y="3863326"/>
            <a:ext cx="1280833" cy="705971"/>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425" dirty="0">
                <a:latin typeface="Times New Roman" panose="02020603050405020304" pitchFamily="18" charset="0"/>
                <a:cs typeface="Times New Roman" panose="02020603050405020304" pitchFamily="18" charset="0"/>
              </a:rPr>
              <a:t>Power plants</a:t>
            </a:r>
          </a:p>
        </p:txBody>
      </p:sp>
      <p:cxnSp>
        <p:nvCxnSpPr>
          <p:cNvPr id="29" name="Straight Arrow Connector 28"/>
          <p:cNvCxnSpPr>
            <a:stCxn id="28" idx="3"/>
          </p:cNvCxnSpPr>
          <p:nvPr/>
        </p:nvCxnSpPr>
        <p:spPr>
          <a:xfrm>
            <a:off x="2970118" y="4216311"/>
            <a:ext cx="796738"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0" name="Rectangle 29"/>
          <p:cNvSpPr/>
          <p:nvPr/>
        </p:nvSpPr>
        <p:spPr>
          <a:xfrm>
            <a:off x="3607690" y="4005367"/>
            <a:ext cx="954730"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25" dirty="0">
                <a:latin typeface="Times New Roman" panose="02020603050405020304" pitchFamily="18" charset="0"/>
                <a:cs typeface="Times New Roman" panose="02020603050405020304" pitchFamily="18" charset="0"/>
              </a:rPr>
              <a:t>Electricity / Heat</a:t>
            </a:r>
          </a:p>
        </p:txBody>
      </p:sp>
      <p:cxnSp>
        <p:nvCxnSpPr>
          <p:cNvPr id="31" name="Straight Arrow Connector 30"/>
          <p:cNvCxnSpPr/>
          <p:nvPr/>
        </p:nvCxnSpPr>
        <p:spPr>
          <a:xfrm flipH="1">
            <a:off x="1946462" y="4569298"/>
            <a:ext cx="1" cy="41181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2" name="Rectangle 31"/>
          <p:cNvSpPr/>
          <p:nvPr/>
        </p:nvSpPr>
        <p:spPr>
          <a:xfrm>
            <a:off x="1677521" y="4932348"/>
            <a:ext cx="554692"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25" b="1" dirty="0">
                <a:solidFill>
                  <a:srgbClr val="FF0000"/>
                </a:solidFill>
                <a:latin typeface="Times New Roman" panose="02020603050405020304" pitchFamily="18" charset="0"/>
                <a:cs typeface="Times New Roman" panose="02020603050405020304" pitchFamily="18" charset="0"/>
              </a:rPr>
              <a:t>Ash</a:t>
            </a:r>
          </a:p>
        </p:txBody>
      </p:sp>
      <p:cxnSp>
        <p:nvCxnSpPr>
          <p:cNvPr id="33" name="Straight Arrow Connector 32"/>
          <p:cNvCxnSpPr>
            <a:stCxn id="11" idx="2"/>
            <a:endCxn id="28" idx="0"/>
          </p:cNvCxnSpPr>
          <p:nvPr/>
        </p:nvCxnSpPr>
        <p:spPr>
          <a:xfrm flipH="1">
            <a:off x="2329701" y="3466648"/>
            <a:ext cx="5342" cy="39667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flipH="1">
            <a:off x="2716303" y="4582745"/>
            <a:ext cx="1" cy="41181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5" name="Rectangle 34"/>
          <p:cNvSpPr/>
          <p:nvPr/>
        </p:nvSpPr>
        <p:spPr>
          <a:xfrm>
            <a:off x="2415427" y="4962613"/>
            <a:ext cx="913562"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25" dirty="0">
                <a:latin typeface="Times New Roman" panose="02020603050405020304" pitchFamily="18" charset="0"/>
                <a:cs typeface="Times New Roman" panose="02020603050405020304" pitchFamily="18" charset="0"/>
              </a:rPr>
              <a:t>Emissions</a:t>
            </a:r>
          </a:p>
        </p:txBody>
      </p:sp>
      <p:sp>
        <p:nvSpPr>
          <p:cNvPr id="36" name="Rectangle 35"/>
          <p:cNvSpPr/>
          <p:nvPr/>
        </p:nvSpPr>
        <p:spPr>
          <a:xfrm>
            <a:off x="1946461" y="1900070"/>
            <a:ext cx="4436694" cy="1062315"/>
          </a:xfrm>
          <a:prstGeom prst="rect">
            <a:avLst/>
          </a:prstGeom>
          <a:noFill/>
          <a:ln w="76200">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425">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535889621"/>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0"/>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31"/>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1" grpId="0"/>
      <p:bldP spid="12" grpId="0"/>
      <p:bldP spid="14" grpId="0" animBg="1"/>
      <p:bldP spid="16" grpId="0"/>
      <p:bldP spid="17" grpId="0"/>
      <p:bldP spid="19" grpId="0"/>
      <p:bldP spid="20" grpId="0" animBg="1"/>
      <p:bldP spid="22" grpId="0"/>
      <p:bldP spid="24" grpId="0"/>
      <p:bldP spid="26" grpId="0"/>
      <p:bldP spid="28" grpId="0" animBg="1"/>
      <p:bldP spid="30" grpId="0"/>
      <p:bldP spid="32" grpId="0"/>
      <p:bldP spid="35" grpId="0"/>
      <p:bldP spid="3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95747" y="1425151"/>
            <a:ext cx="853334"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50" b="1" dirty="0">
                <a:solidFill>
                  <a:srgbClr val="FF0000"/>
                </a:solidFill>
                <a:latin typeface="Times New Roman" panose="02020603050405020304" pitchFamily="18" charset="0"/>
                <a:cs typeface="Times New Roman" panose="02020603050405020304" pitchFamily="18" charset="0"/>
              </a:rPr>
              <a:t>Bagasse</a:t>
            </a:r>
          </a:p>
        </p:txBody>
      </p:sp>
      <p:sp>
        <p:nvSpPr>
          <p:cNvPr id="6" name="Rectangle 5"/>
          <p:cNvSpPr/>
          <p:nvPr/>
        </p:nvSpPr>
        <p:spPr>
          <a:xfrm>
            <a:off x="3331248" y="2194986"/>
            <a:ext cx="1433379" cy="705971"/>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50" dirty="0">
                <a:latin typeface="Times New Roman" panose="02020603050405020304" pitchFamily="18" charset="0"/>
                <a:cs typeface="Times New Roman" panose="02020603050405020304" pitchFamily="18" charset="0"/>
              </a:rPr>
              <a:t>Power plants</a:t>
            </a:r>
          </a:p>
        </p:txBody>
      </p:sp>
      <p:cxnSp>
        <p:nvCxnSpPr>
          <p:cNvPr id="7" name="Straight Arrow Connector 6"/>
          <p:cNvCxnSpPr>
            <a:stCxn id="6" idx="3"/>
          </p:cNvCxnSpPr>
          <p:nvPr/>
        </p:nvCxnSpPr>
        <p:spPr>
          <a:xfrm>
            <a:off x="4764627" y="2547971"/>
            <a:ext cx="644192"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5249654" y="2337028"/>
            <a:ext cx="1068437"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50" dirty="0">
                <a:latin typeface="Times New Roman" panose="02020603050405020304" pitchFamily="18" charset="0"/>
                <a:cs typeface="Times New Roman" panose="02020603050405020304" pitchFamily="18" charset="0"/>
              </a:rPr>
              <a:t>Electricity / Heat</a:t>
            </a:r>
          </a:p>
        </p:txBody>
      </p:sp>
      <p:cxnSp>
        <p:nvCxnSpPr>
          <p:cNvPr id="9" name="Straight Arrow Connector 8"/>
          <p:cNvCxnSpPr/>
          <p:nvPr/>
        </p:nvCxnSpPr>
        <p:spPr>
          <a:xfrm flipH="1">
            <a:off x="3588426" y="2900958"/>
            <a:ext cx="1" cy="41181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0" name="Rectangle 9"/>
          <p:cNvSpPr/>
          <p:nvPr/>
        </p:nvSpPr>
        <p:spPr>
          <a:xfrm>
            <a:off x="3319483" y="3264008"/>
            <a:ext cx="620756"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50" b="1" dirty="0">
                <a:solidFill>
                  <a:srgbClr val="FF0000"/>
                </a:solidFill>
                <a:latin typeface="Times New Roman" panose="02020603050405020304" pitchFamily="18" charset="0"/>
                <a:cs typeface="Times New Roman" panose="02020603050405020304" pitchFamily="18" charset="0"/>
              </a:rPr>
              <a:t>Ash</a:t>
            </a:r>
          </a:p>
        </p:txBody>
      </p:sp>
      <p:cxnSp>
        <p:nvCxnSpPr>
          <p:cNvPr id="12" name="Straight Arrow Connector 11"/>
          <p:cNvCxnSpPr/>
          <p:nvPr/>
        </p:nvCxnSpPr>
        <p:spPr>
          <a:xfrm flipH="1">
            <a:off x="4358268" y="2914405"/>
            <a:ext cx="1" cy="41181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3" name="Rectangle 12"/>
          <p:cNvSpPr/>
          <p:nvPr/>
        </p:nvSpPr>
        <p:spPr>
          <a:xfrm>
            <a:off x="4057389" y="3294274"/>
            <a:ext cx="1022367"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50" dirty="0">
                <a:latin typeface="Times New Roman" panose="02020603050405020304" pitchFamily="18" charset="0"/>
                <a:cs typeface="Times New Roman" panose="02020603050405020304" pitchFamily="18" charset="0"/>
              </a:rPr>
              <a:t>Emissions</a:t>
            </a:r>
          </a:p>
        </p:txBody>
      </p:sp>
      <p:sp>
        <p:nvSpPr>
          <p:cNvPr id="14" name="Rectangle 13"/>
          <p:cNvSpPr/>
          <p:nvPr/>
        </p:nvSpPr>
        <p:spPr>
          <a:xfrm>
            <a:off x="2862283" y="4042451"/>
            <a:ext cx="1578219" cy="705971"/>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50" dirty="0">
                <a:latin typeface="Times New Roman" panose="02020603050405020304" pitchFamily="18" charset="0"/>
                <a:cs typeface="Times New Roman" panose="02020603050405020304" pitchFamily="18" charset="0"/>
              </a:rPr>
              <a:t>Cement Industry</a:t>
            </a:r>
          </a:p>
        </p:txBody>
      </p:sp>
      <p:cxnSp>
        <p:nvCxnSpPr>
          <p:cNvPr id="15" name="Straight Arrow Connector 14"/>
          <p:cNvCxnSpPr/>
          <p:nvPr/>
        </p:nvCxnSpPr>
        <p:spPr>
          <a:xfrm flipH="1">
            <a:off x="3585753" y="3647519"/>
            <a:ext cx="5342" cy="39667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H="1">
            <a:off x="3564741" y="4748422"/>
            <a:ext cx="5342" cy="39667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7" name="Rectangle 16"/>
          <p:cNvSpPr/>
          <p:nvPr/>
        </p:nvSpPr>
        <p:spPr>
          <a:xfrm>
            <a:off x="3196391" y="5086213"/>
            <a:ext cx="867608"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50" dirty="0">
                <a:latin typeface="Times New Roman" panose="02020603050405020304" pitchFamily="18" charset="0"/>
                <a:cs typeface="Times New Roman" panose="02020603050405020304" pitchFamily="18" charset="0"/>
              </a:rPr>
              <a:t>Cement</a:t>
            </a:r>
          </a:p>
        </p:txBody>
      </p:sp>
      <p:cxnSp>
        <p:nvCxnSpPr>
          <p:cNvPr id="18" name="Straight Arrow Connector 17"/>
          <p:cNvCxnSpPr/>
          <p:nvPr/>
        </p:nvCxnSpPr>
        <p:spPr>
          <a:xfrm flipH="1">
            <a:off x="3940239" y="1807555"/>
            <a:ext cx="1" cy="41181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custDataLst>
      <p:tags r:id="rId1"/>
    </p:custDataLst>
    <p:extLst>
      <p:ext uri="{BB962C8B-B14F-4D97-AF65-F5344CB8AC3E}">
        <p14:creationId xmlns:p14="http://schemas.microsoft.com/office/powerpoint/2010/main" val="335942590"/>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55108" y="803173"/>
            <a:ext cx="6498454" cy="155828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The past decades have been marked by increased in use of resources (raw materials) and this has given rise to increase in prices of resources, fluctuations in prices of oil</a:t>
            </a:r>
          </a:p>
        </p:txBody>
      </p:sp>
      <p:sp>
        <p:nvSpPr>
          <p:cNvPr id="5" name="Rounded Rectangle 4"/>
          <p:cNvSpPr/>
          <p:nvPr/>
        </p:nvSpPr>
        <p:spPr>
          <a:xfrm>
            <a:off x="1651247" y="2867872"/>
            <a:ext cx="6101158" cy="112225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There has been an increasing release of greenhouse gases which is contributing to global warming</a:t>
            </a:r>
          </a:p>
        </p:txBody>
      </p:sp>
      <p:sp>
        <p:nvSpPr>
          <p:cNvPr id="6" name="Rounded Rectangle 5"/>
          <p:cNvSpPr/>
          <p:nvPr/>
        </p:nvSpPr>
        <p:spPr>
          <a:xfrm>
            <a:off x="2192784" y="4526161"/>
            <a:ext cx="6951216" cy="186772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With environmental problems combined with increase in prices of resources, there is an urgent need to optimize in the resources that are used. This is where resource efficiency becomes important</a:t>
            </a:r>
          </a:p>
        </p:txBody>
      </p:sp>
    </p:spTree>
    <p:custDataLst>
      <p:tags r:id="rId1"/>
    </p:custDataLst>
    <p:extLst>
      <p:ext uri="{BB962C8B-B14F-4D97-AF65-F5344CB8AC3E}">
        <p14:creationId xmlns:p14="http://schemas.microsoft.com/office/powerpoint/2010/main" val="1194244995"/>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a:off x="2879997" y="3283947"/>
            <a:ext cx="0" cy="94375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5" name="Rectangle 4"/>
          <p:cNvSpPr/>
          <p:nvPr/>
        </p:nvSpPr>
        <p:spPr>
          <a:xfrm>
            <a:off x="1089262" y="3108849"/>
            <a:ext cx="940085" cy="4267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50" b="1" dirty="0">
                <a:solidFill>
                  <a:srgbClr val="FF0000"/>
                </a:solidFill>
                <a:latin typeface="Times New Roman" panose="02020603050405020304" pitchFamily="18" charset="0"/>
                <a:cs typeface="Times New Roman" panose="02020603050405020304" pitchFamily="18" charset="0"/>
              </a:rPr>
              <a:t>Molasses</a:t>
            </a:r>
          </a:p>
        </p:txBody>
      </p:sp>
      <p:sp>
        <p:nvSpPr>
          <p:cNvPr id="6" name="Rectangle 5"/>
          <p:cNvSpPr/>
          <p:nvPr/>
        </p:nvSpPr>
        <p:spPr>
          <a:xfrm>
            <a:off x="2391130" y="2891320"/>
            <a:ext cx="1091973" cy="807287"/>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50" dirty="0">
                <a:latin typeface="Times New Roman" panose="02020603050405020304" pitchFamily="18" charset="0"/>
                <a:cs typeface="Times New Roman" panose="02020603050405020304" pitchFamily="18" charset="0"/>
              </a:rPr>
              <a:t>Distillation</a:t>
            </a:r>
          </a:p>
        </p:txBody>
      </p:sp>
      <p:sp>
        <p:nvSpPr>
          <p:cNvPr id="8" name="Rectangle 7"/>
          <p:cNvSpPr/>
          <p:nvPr/>
        </p:nvSpPr>
        <p:spPr>
          <a:xfrm>
            <a:off x="4181617" y="3090363"/>
            <a:ext cx="907709" cy="4267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50" dirty="0">
                <a:latin typeface="Times New Roman" panose="02020603050405020304" pitchFamily="18" charset="0"/>
                <a:cs typeface="Times New Roman" panose="02020603050405020304" pitchFamily="18" charset="0"/>
              </a:rPr>
              <a:t>Ethanol / Alcohol</a:t>
            </a:r>
          </a:p>
        </p:txBody>
      </p:sp>
      <p:cxnSp>
        <p:nvCxnSpPr>
          <p:cNvPr id="10" name="Elbow Connector 9"/>
          <p:cNvCxnSpPr>
            <a:stCxn id="6" idx="0"/>
          </p:cNvCxnSpPr>
          <p:nvPr/>
        </p:nvCxnSpPr>
        <p:spPr>
          <a:xfrm rot="5400000" flipH="1" flipV="1">
            <a:off x="3195605" y="2114068"/>
            <a:ext cx="518765" cy="1035743"/>
          </a:xfrm>
          <a:prstGeom prst="bentConnector2">
            <a:avLst/>
          </a:prstGeom>
          <a:ln w="38100">
            <a:tailEnd type="triangle"/>
          </a:ln>
        </p:spPr>
        <p:style>
          <a:lnRef idx="1">
            <a:schemeClr val="dk1"/>
          </a:lnRef>
          <a:fillRef idx="0">
            <a:schemeClr val="dk1"/>
          </a:fillRef>
          <a:effectRef idx="0">
            <a:schemeClr val="dk1"/>
          </a:effectRef>
          <a:fontRef idx="minor">
            <a:schemeClr val="tx1"/>
          </a:fontRef>
        </p:style>
      </p:cxnSp>
      <p:sp>
        <p:nvSpPr>
          <p:cNvPr id="11" name="Rectangle 10"/>
          <p:cNvSpPr/>
          <p:nvPr/>
        </p:nvSpPr>
        <p:spPr>
          <a:xfrm>
            <a:off x="3916876" y="2159201"/>
            <a:ext cx="650827" cy="4267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50" b="1" dirty="0">
                <a:solidFill>
                  <a:srgbClr val="FF0000"/>
                </a:solidFill>
                <a:latin typeface="Times New Roman" panose="02020603050405020304" pitchFamily="18" charset="0"/>
                <a:cs typeface="Times New Roman" panose="02020603050405020304" pitchFamily="18" charset="0"/>
              </a:rPr>
              <a:t>CO2</a:t>
            </a:r>
          </a:p>
        </p:txBody>
      </p:sp>
      <p:cxnSp>
        <p:nvCxnSpPr>
          <p:cNvPr id="18" name="Straight Arrow Connector 17"/>
          <p:cNvCxnSpPr/>
          <p:nvPr/>
        </p:nvCxnSpPr>
        <p:spPr>
          <a:xfrm>
            <a:off x="3483103" y="3317948"/>
            <a:ext cx="75918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02972" y="3348581"/>
            <a:ext cx="395134" cy="453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391130" y="4102095"/>
            <a:ext cx="1015254" cy="37315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50" b="1" dirty="0" err="1">
                <a:solidFill>
                  <a:srgbClr val="FF0000"/>
                </a:solidFill>
                <a:latin typeface="Times New Roman" panose="02020603050405020304" pitchFamily="18" charset="0"/>
                <a:cs typeface="Times New Roman" panose="02020603050405020304" pitchFamily="18" charset="0"/>
              </a:rPr>
              <a:t>Vinasse</a:t>
            </a:r>
            <a:endParaRPr lang="en-US" sz="1650" b="1" dirty="0">
              <a:solidFill>
                <a:srgbClr val="FF0000"/>
              </a:solidFill>
              <a:latin typeface="Times New Roman" panose="02020603050405020304" pitchFamily="18" charset="0"/>
              <a:cs typeface="Times New Roman" panose="02020603050405020304" pitchFamily="18" charset="0"/>
            </a:endParaRPr>
          </a:p>
        </p:txBody>
      </p:sp>
      <p:sp>
        <p:nvSpPr>
          <p:cNvPr id="24" name="Rectangle 23"/>
          <p:cNvSpPr/>
          <p:nvPr/>
        </p:nvSpPr>
        <p:spPr>
          <a:xfrm>
            <a:off x="2436820" y="4959735"/>
            <a:ext cx="1091973" cy="807287"/>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50" dirty="0">
                <a:latin typeface="Times New Roman" panose="02020603050405020304" pitchFamily="18" charset="0"/>
                <a:cs typeface="Times New Roman" panose="02020603050405020304" pitchFamily="18" charset="0"/>
              </a:rPr>
              <a:t>Fertilizer Plant</a:t>
            </a:r>
          </a:p>
        </p:txBody>
      </p:sp>
      <p:sp>
        <p:nvSpPr>
          <p:cNvPr id="25" name="Rectangle 24"/>
          <p:cNvSpPr/>
          <p:nvPr/>
        </p:nvSpPr>
        <p:spPr>
          <a:xfrm>
            <a:off x="5237639" y="1824652"/>
            <a:ext cx="1091973" cy="807287"/>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50" dirty="0">
                <a:latin typeface="Times New Roman" panose="02020603050405020304" pitchFamily="18" charset="0"/>
                <a:cs typeface="Times New Roman" panose="02020603050405020304" pitchFamily="18" charset="0"/>
              </a:rPr>
              <a:t>Processing</a:t>
            </a:r>
          </a:p>
        </p:txBody>
      </p:sp>
      <p:cxnSp>
        <p:nvCxnSpPr>
          <p:cNvPr id="26" name="Straight Arrow Connector 25"/>
          <p:cNvCxnSpPr/>
          <p:nvPr/>
        </p:nvCxnSpPr>
        <p:spPr>
          <a:xfrm>
            <a:off x="4494217" y="2370576"/>
            <a:ext cx="75918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6326068" y="2273863"/>
            <a:ext cx="670409" cy="555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345694" y="5230134"/>
            <a:ext cx="907709" cy="4267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50" dirty="0">
                <a:latin typeface="Times New Roman" panose="02020603050405020304" pitchFamily="18" charset="0"/>
                <a:cs typeface="Times New Roman" panose="02020603050405020304" pitchFamily="18" charset="0"/>
              </a:rPr>
              <a:t>Fertilizer</a:t>
            </a:r>
          </a:p>
        </p:txBody>
      </p:sp>
      <p:sp>
        <p:nvSpPr>
          <p:cNvPr id="29" name="Rectangle 28"/>
          <p:cNvSpPr/>
          <p:nvPr/>
        </p:nvSpPr>
        <p:spPr>
          <a:xfrm>
            <a:off x="6873388" y="2066059"/>
            <a:ext cx="1003099" cy="4267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50" dirty="0">
                <a:latin typeface="Times New Roman" panose="02020603050405020304" pitchFamily="18" charset="0"/>
                <a:cs typeface="Times New Roman" panose="02020603050405020304" pitchFamily="18" charset="0"/>
              </a:rPr>
              <a:t>Clean CO</a:t>
            </a:r>
            <a:r>
              <a:rPr lang="en-US" sz="1650" baseline="-25000" dirty="0">
                <a:latin typeface="Times New Roman" panose="02020603050405020304" pitchFamily="18" charset="0"/>
                <a:cs typeface="Times New Roman" panose="02020603050405020304" pitchFamily="18" charset="0"/>
              </a:rPr>
              <a:t>2</a:t>
            </a:r>
            <a:r>
              <a:rPr lang="en-US" sz="1650" dirty="0">
                <a:latin typeface="Times New Roman" panose="02020603050405020304" pitchFamily="18" charset="0"/>
                <a:cs typeface="Times New Roman" panose="02020603050405020304" pitchFamily="18" charset="0"/>
              </a:rPr>
              <a:t> for beverages</a:t>
            </a:r>
          </a:p>
        </p:txBody>
      </p:sp>
      <p:cxnSp>
        <p:nvCxnSpPr>
          <p:cNvPr id="34" name="Straight Arrow Connector 33"/>
          <p:cNvCxnSpPr>
            <a:stCxn id="23" idx="2"/>
          </p:cNvCxnSpPr>
          <p:nvPr/>
        </p:nvCxnSpPr>
        <p:spPr>
          <a:xfrm>
            <a:off x="2898757" y="4475251"/>
            <a:ext cx="0" cy="48448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3537282" y="5443489"/>
            <a:ext cx="75918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067675131"/>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8" grpId="0"/>
      <p:bldP spid="2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9213" y="1869927"/>
            <a:ext cx="1519015" cy="730666"/>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Poultry Industry</a:t>
            </a:r>
          </a:p>
        </p:txBody>
      </p:sp>
      <p:cxnSp>
        <p:nvCxnSpPr>
          <p:cNvPr id="9" name="Straight Arrow Connector 8"/>
          <p:cNvCxnSpPr>
            <a:endCxn id="2" idx="1"/>
          </p:cNvCxnSpPr>
          <p:nvPr/>
        </p:nvCxnSpPr>
        <p:spPr>
          <a:xfrm>
            <a:off x="1301097" y="2235259"/>
            <a:ext cx="628116"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453571" y="2234189"/>
            <a:ext cx="628116"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8078" y="2018777"/>
            <a:ext cx="954107"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Chicken</a:t>
            </a:r>
          </a:p>
        </p:txBody>
      </p:sp>
      <p:sp>
        <p:nvSpPr>
          <p:cNvPr id="12" name="TextBox 11"/>
          <p:cNvSpPr txBox="1"/>
          <p:nvPr/>
        </p:nvSpPr>
        <p:spPr>
          <a:xfrm>
            <a:off x="4225705" y="2060018"/>
            <a:ext cx="659155"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Meat</a:t>
            </a:r>
          </a:p>
        </p:txBody>
      </p:sp>
      <p:cxnSp>
        <p:nvCxnSpPr>
          <p:cNvPr id="16" name="Straight Arrow Connector 15"/>
          <p:cNvCxnSpPr/>
          <p:nvPr/>
        </p:nvCxnSpPr>
        <p:spPr>
          <a:xfrm flipH="1">
            <a:off x="2063808" y="2600592"/>
            <a:ext cx="12819" cy="62811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384420" y="3169675"/>
            <a:ext cx="1256241"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Wastewater</a:t>
            </a:r>
          </a:p>
        </p:txBody>
      </p:sp>
      <p:sp>
        <p:nvSpPr>
          <p:cNvPr id="21" name="TextBox 20"/>
          <p:cNvSpPr txBox="1"/>
          <p:nvPr/>
        </p:nvSpPr>
        <p:spPr>
          <a:xfrm>
            <a:off x="2648092" y="3446489"/>
            <a:ext cx="1255472"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Solid waste</a:t>
            </a:r>
          </a:p>
        </p:txBody>
      </p:sp>
      <p:sp>
        <p:nvSpPr>
          <p:cNvPr id="22" name="Rectangle 21"/>
          <p:cNvSpPr/>
          <p:nvPr/>
        </p:nvSpPr>
        <p:spPr>
          <a:xfrm>
            <a:off x="4592518" y="3249285"/>
            <a:ext cx="1519015" cy="730666"/>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Rendering Process</a:t>
            </a:r>
          </a:p>
        </p:txBody>
      </p:sp>
      <p:cxnSp>
        <p:nvCxnSpPr>
          <p:cNvPr id="30" name="Straight Arrow Connector 29"/>
          <p:cNvCxnSpPr/>
          <p:nvPr/>
        </p:nvCxnSpPr>
        <p:spPr>
          <a:xfrm flipV="1">
            <a:off x="3771931" y="3608072"/>
            <a:ext cx="828941" cy="654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6110276" y="3607002"/>
            <a:ext cx="828941" cy="654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6975886" y="3451966"/>
            <a:ext cx="1069525" cy="646331"/>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Flour for </a:t>
            </a:r>
          </a:p>
          <a:p>
            <a:pPr algn="ctr"/>
            <a:r>
              <a:rPr lang="en-US" dirty="0">
                <a:latin typeface="Times New Roman" panose="02020603050405020304" pitchFamily="18" charset="0"/>
                <a:cs typeface="Times New Roman" panose="02020603050405020304" pitchFamily="18" charset="0"/>
              </a:rPr>
              <a:t>pet food</a:t>
            </a:r>
          </a:p>
        </p:txBody>
      </p:sp>
      <p:cxnSp>
        <p:nvCxnSpPr>
          <p:cNvPr id="42" name="Straight Arrow Connector 41"/>
          <p:cNvCxnSpPr/>
          <p:nvPr/>
        </p:nvCxnSpPr>
        <p:spPr>
          <a:xfrm flipH="1">
            <a:off x="3166217" y="2600592"/>
            <a:ext cx="12819" cy="78835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9702042"/>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9213" y="1818652"/>
            <a:ext cx="1627974" cy="78194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Fish Processing Industry</a:t>
            </a:r>
          </a:p>
        </p:txBody>
      </p:sp>
      <p:cxnSp>
        <p:nvCxnSpPr>
          <p:cNvPr id="4" name="Straight Arrow Connector 3"/>
          <p:cNvCxnSpPr/>
          <p:nvPr/>
        </p:nvCxnSpPr>
        <p:spPr>
          <a:xfrm>
            <a:off x="3549713" y="2234189"/>
            <a:ext cx="628116"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67037" y="2066402"/>
            <a:ext cx="582211"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Fish</a:t>
            </a:r>
          </a:p>
        </p:txBody>
      </p:sp>
      <p:sp>
        <p:nvSpPr>
          <p:cNvPr id="6" name="TextBox 5"/>
          <p:cNvSpPr txBox="1"/>
          <p:nvPr/>
        </p:nvSpPr>
        <p:spPr>
          <a:xfrm>
            <a:off x="4225704" y="2060018"/>
            <a:ext cx="651012"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Tuna</a:t>
            </a:r>
          </a:p>
        </p:txBody>
      </p:sp>
      <p:cxnSp>
        <p:nvCxnSpPr>
          <p:cNvPr id="7" name="Straight Arrow Connector 6"/>
          <p:cNvCxnSpPr/>
          <p:nvPr/>
        </p:nvCxnSpPr>
        <p:spPr>
          <a:xfrm flipH="1">
            <a:off x="2063808" y="2600592"/>
            <a:ext cx="12819" cy="62811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384420" y="3169675"/>
            <a:ext cx="1256241"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Wastewater</a:t>
            </a:r>
          </a:p>
        </p:txBody>
      </p:sp>
      <p:sp>
        <p:nvSpPr>
          <p:cNvPr id="9" name="TextBox 8"/>
          <p:cNvSpPr txBox="1"/>
          <p:nvPr/>
        </p:nvSpPr>
        <p:spPr>
          <a:xfrm>
            <a:off x="2412097" y="3311890"/>
            <a:ext cx="1653018" cy="923330"/>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Solid waste</a:t>
            </a:r>
          </a:p>
          <a:p>
            <a:pPr algn="ctr"/>
            <a:r>
              <a:rPr lang="en-US" dirty="0">
                <a:latin typeface="Times New Roman" panose="02020603050405020304" pitchFamily="18" charset="0"/>
                <a:cs typeface="Times New Roman" panose="02020603050405020304" pitchFamily="18" charset="0"/>
              </a:rPr>
              <a:t>(intestine, head,</a:t>
            </a:r>
          </a:p>
          <a:p>
            <a:pPr algn="ctr"/>
            <a:r>
              <a:rPr lang="en-US" dirty="0">
                <a:latin typeface="Times New Roman" panose="02020603050405020304" pitchFamily="18" charset="0"/>
                <a:cs typeface="Times New Roman" panose="02020603050405020304" pitchFamily="18" charset="0"/>
              </a:rPr>
              <a:t> bones)</a:t>
            </a:r>
          </a:p>
        </p:txBody>
      </p:sp>
      <p:sp>
        <p:nvSpPr>
          <p:cNvPr id="10" name="Rectangle 9"/>
          <p:cNvSpPr/>
          <p:nvPr/>
        </p:nvSpPr>
        <p:spPr>
          <a:xfrm>
            <a:off x="4662141" y="3248215"/>
            <a:ext cx="1519015" cy="730666"/>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Process</a:t>
            </a:r>
          </a:p>
        </p:txBody>
      </p:sp>
      <p:cxnSp>
        <p:nvCxnSpPr>
          <p:cNvPr id="11" name="Straight Arrow Connector 10"/>
          <p:cNvCxnSpPr/>
          <p:nvPr/>
        </p:nvCxnSpPr>
        <p:spPr>
          <a:xfrm flipV="1">
            <a:off x="3771931" y="3608072"/>
            <a:ext cx="828941" cy="654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110276" y="3607002"/>
            <a:ext cx="828941" cy="654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168248" y="3451965"/>
            <a:ext cx="684803" cy="369332"/>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Flour</a:t>
            </a:r>
          </a:p>
        </p:txBody>
      </p:sp>
      <p:cxnSp>
        <p:nvCxnSpPr>
          <p:cNvPr id="14" name="Straight Arrow Connector 13"/>
          <p:cNvCxnSpPr/>
          <p:nvPr/>
        </p:nvCxnSpPr>
        <p:spPr>
          <a:xfrm flipH="1">
            <a:off x="3166217" y="2600592"/>
            <a:ext cx="12819" cy="78835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305372" y="2239527"/>
            <a:ext cx="628116"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2"/>
          </p:cNvCxnSpPr>
          <p:nvPr/>
        </p:nvCxnSpPr>
        <p:spPr>
          <a:xfrm flipH="1">
            <a:off x="5421648" y="3978881"/>
            <a:ext cx="1" cy="63958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773621" y="4619536"/>
            <a:ext cx="1204176"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Omega Oil</a:t>
            </a:r>
          </a:p>
        </p:txBody>
      </p:sp>
    </p:spTree>
    <p:extLst>
      <p:ext uri="{BB962C8B-B14F-4D97-AF65-F5344CB8AC3E}">
        <p14:creationId xmlns:p14="http://schemas.microsoft.com/office/powerpoint/2010/main" val="2235248832"/>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9142" y="1382817"/>
            <a:ext cx="1627974" cy="78194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Textile</a:t>
            </a:r>
          </a:p>
          <a:p>
            <a:pPr algn="ctr"/>
            <a:r>
              <a:rPr lang="en-US" dirty="0">
                <a:latin typeface="Times New Roman" panose="02020603050405020304" pitchFamily="18" charset="0"/>
                <a:cs typeface="Times New Roman" panose="02020603050405020304" pitchFamily="18" charset="0"/>
              </a:rPr>
              <a:t>Industry</a:t>
            </a:r>
          </a:p>
        </p:txBody>
      </p:sp>
      <p:cxnSp>
        <p:nvCxnSpPr>
          <p:cNvPr id="3" name="Straight Arrow Connector 2"/>
          <p:cNvCxnSpPr/>
          <p:nvPr/>
        </p:nvCxnSpPr>
        <p:spPr>
          <a:xfrm>
            <a:off x="4049642" y="1798353"/>
            <a:ext cx="628116"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066966" y="1630567"/>
            <a:ext cx="774571"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Fabric</a:t>
            </a:r>
          </a:p>
        </p:txBody>
      </p:sp>
      <p:sp>
        <p:nvSpPr>
          <p:cNvPr id="5" name="TextBox 4"/>
          <p:cNvSpPr txBox="1"/>
          <p:nvPr/>
        </p:nvSpPr>
        <p:spPr>
          <a:xfrm>
            <a:off x="4725634" y="1624182"/>
            <a:ext cx="723275"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Shirts</a:t>
            </a:r>
          </a:p>
        </p:txBody>
      </p:sp>
      <p:cxnSp>
        <p:nvCxnSpPr>
          <p:cNvPr id="6" name="Straight Arrow Connector 5"/>
          <p:cNvCxnSpPr/>
          <p:nvPr/>
        </p:nvCxnSpPr>
        <p:spPr>
          <a:xfrm flipH="1">
            <a:off x="2563737" y="2164757"/>
            <a:ext cx="12819" cy="62811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84349" y="2733839"/>
            <a:ext cx="1256241"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Wastewater</a:t>
            </a:r>
          </a:p>
        </p:txBody>
      </p:sp>
      <p:sp>
        <p:nvSpPr>
          <p:cNvPr id="8" name="TextBox 7"/>
          <p:cNvSpPr txBox="1"/>
          <p:nvPr/>
        </p:nvSpPr>
        <p:spPr>
          <a:xfrm>
            <a:off x="2508075" y="2876055"/>
            <a:ext cx="2460930" cy="646331"/>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Solid waste</a:t>
            </a:r>
          </a:p>
          <a:p>
            <a:pPr algn="ctr"/>
            <a:r>
              <a:rPr lang="en-US" dirty="0">
                <a:latin typeface="Times New Roman" panose="02020603050405020304" pitchFamily="18" charset="0"/>
                <a:cs typeface="Times New Roman" panose="02020603050405020304" pitchFamily="18" charset="0"/>
              </a:rPr>
              <a:t>(Plastics –HDPE, Pallet)</a:t>
            </a:r>
          </a:p>
        </p:txBody>
      </p:sp>
      <p:sp>
        <p:nvSpPr>
          <p:cNvPr id="9" name="Rectangle 8"/>
          <p:cNvSpPr/>
          <p:nvPr/>
        </p:nvSpPr>
        <p:spPr>
          <a:xfrm>
            <a:off x="2871534" y="4645156"/>
            <a:ext cx="1519015" cy="730666"/>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Recycling industries</a:t>
            </a:r>
          </a:p>
        </p:txBody>
      </p:sp>
      <p:cxnSp>
        <p:nvCxnSpPr>
          <p:cNvPr id="13" name="Straight Arrow Connector 12"/>
          <p:cNvCxnSpPr/>
          <p:nvPr/>
        </p:nvCxnSpPr>
        <p:spPr>
          <a:xfrm flipH="1">
            <a:off x="3666146" y="2164757"/>
            <a:ext cx="12819" cy="78835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805301" y="1803692"/>
            <a:ext cx="628116"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16455" y="3080088"/>
            <a:ext cx="628116"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64207" y="2922940"/>
            <a:ext cx="1313950" cy="369332"/>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Wood Pallet</a:t>
            </a:r>
          </a:p>
        </p:txBody>
      </p:sp>
      <p:sp>
        <p:nvSpPr>
          <p:cNvPr id="21" name="Rectangle 20"/>
          <p:cNvSpPr/>
          <p:nvPr/>
        </p:nvSpPr>
        <p:spPr>
          <a:xfrm>
            <a:off x="5887934" y="3648180"/>
            <a:ext cx="1519015" cy="730666"/>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Recycling industries</a:t>
            </a:r>
          </a:p>
        </p:txBody>
      </p:sp>
      <p:sp>
        <p:nvSpPr>
          <p:cNvPr id="24" name="TextBox 23"/>
          <p:cNvSpPr txBox="1"/>
          <p:nvPr/>
        </p:nvSpPr>
        <p:spPr>
          <a:xfrm>
            <a:off x="6009703" y="5006961"/>
            <a:ext cx="1275477" cy="369332"/>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Wood chips</a:t>
            </a:r>
          </a:p>
        </p:txBody>
      </p:sp>
      <p:cxnSp>
        <p:nvCxnSpPr>
          <p:cNvPr id="25" name="Straight Arrow Connector 24"/>
          <p:cNvCxnSpPr/>
          <p:nvPr/>
        </p:nvCxnSpPr>
        <p:spPr>
          <a:xfrm>
            <a:off x="6249113" y="3269189"/>
            <a:ext cx="5339" cy="378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6634622" y="4378845"/>
            <a:ext cx="12819" cy="62811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3447158" y="3453272"/>
            <a:ext cx="12819" cy="62811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48451" y="3987113"/>
            <a:ext cx="1665841" cy="369332"/>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Plastics –HDPE</a:t>
            </a:r>
          </a:p>
        </p:txBody>
      </p:sp>
      <p:cxnSp>
        <p:nvCxnSpPr>
          <p:cNvPr id="30" name="Straight Arrow Connector 29"/>
          <p:cNvCxnSpPr/>
          <p:nvPr/>
        </p:nvCxnSpPr>
        <p:spPr>
          <a:xfrm>
            <a:off x="3616101" y="4266165"/>
            <a:ext cx="5339" cy="378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9" idx="1"/>
          </p:cNvCxnSpPr>
          <p:nvPr/>
        </p:nvCxnSpPr>
        <p:spPr>
          <a:xfrm flipH="1" flipV="1">
            <a:off x="2119359" y="5006961"/>
            <a:ext cx="752175" cy="35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149880" y="4781566"/>
            <a:ext cx="710451" cy="369332"/>
          </a:xfrm>
          <a:prstGeom prst="rect">
            <a:avLst/>
          </a:prstGeom>
          <a:noFill/>
        </p:spPr>
        <p:txBody>
          <a:bodyPr wrap="none" rtlCol="0">
            <a:spAutoFit/>
          </a:bodyPr>
          <a:lstStyle/>
          <a:p>
            <a:pPr algn="ctr"/>
            <a:r>
              <a:rPr lang="en-US" dirty="0">
                <a:latin typeface="Times New Roman" panose="02020603050405020304" pitchFamily="18" charset="0"/>
                <a:cs typeface="Times New Roman" panose="02020603050405020304" pitchFamily="18" charset="0"/>
              </a:rPr>
              <a:t>Plank</a:t>
            </a:r>
          </a:p>
        </p:txBody>
      </p:sp>
    </p:spTree>
    <p:extLst>
      <p:ext uri="{BB962C8B-B14F-4D97-AF65-F5344CB8AC3E}">
        <p14:creationId xmlns:p14="http://schemas.microsoft.com/office/powerpoint/2010/main" val="1398591289"/>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0181" y="1064497"/>
            <a:ext cx="6858000" cy="1790700"/>
          </a:xfrm>
        </p:spPr>
        <p:txBody>
          <a:bodyPr>
            <a:normAutofit/>
          </a:bodyPr>
          <a:lstStyle/>
          <a:p>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27632" y="3238311"/>
            <a:ext cx="6858000" cy="1241822"/>
          </a:xfrm>
        </p:spPr>
        <p:txBody>
          <a:bodyPr>
            <a:noAutofit/>
          </a:bodyPr>
          <a:lstStyle/>
          <a:p>
            <a:endParaRPr lang="en-US" sz="1650" dirty="0"/>
          </a:p>
          <a:p>
            <a:r>
              <a:rPr lang="en-US" sz="1650" b="1" dirty="0"/>
              <a:t>Dr Dinesh Surroop</a:t>
            </a:r>
          </a:p>
          <a:p>
            <a:r>
              <a:rPr lang="en-US" sz="1650" b="1" dirty="0"/>
              <a:t>Senior Lecturer</a:t>
            </a:r>
          </a:p>
          <a:p>
            <a:r>
              <a:rPr lang="en-US" sz="1650" b="1" dirty="0"/>
              <a:t>University of Mauritius</a:t>
            </a:r>
          </a:p>
          <a:p>
            <a:r>
              <a:rPr lang="en-US" sz="1650" b="1" dirty="0"/>
              <a:t>Tel: 403 7819</a:t>
            </a:r>
          </a:p>
          <a:p>
            <a:r>
              <a:rPr lang="en-US" sz="1650" b="1" dirty="0"/>
              <a:t>Email: d.surroop@uom.ac.mu</a:t>
            </a:r>
          </a:p>
        </p:txBody>
      </p:sp>
    </p:spTree>
    <p:extLst>
      <p:ext uri="{BB962C8B-B14F-4D97-AF65-F5344CB8AC3E}">
        <p14:creationId xmlns:p14="http://schemas.microsoft.com/office/powerpoint/2010/main" val="33053919"/>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460823"/>
            <a:ext cx="6553384" cy="726695"/>
          </a:xfrm>
        </p:spPr>
        <p:txBody>
          <a:bodyPr>
            <a:noAutofit/>
          </a:bodyPr>
          <a:lstStyle/>
          <a:p>
            <a:pPr algn="ctr"/>
            <a:r>
              <a:rPr lang="en-US" sz="4000" b="1" dirty="0">
                <a:latin typeface="Times New Roman" panose="02020603050405020304" pitchFamily="18" charset="0"/>
                <a:cs typeface="Times New Roman" panose="02020603050405020304" pitchFamily="18" charset="0"/>
              </a:rPr>
              <a:t>Industrial Processes</a:t>
            </a:r>
          </a:p>
        </p:txBody>
      </p:sp>
      <p:sp>
        <p:nvSpPr>
          <p:cNvPr id="3" name="Content Placeholder 2"/>
          <p:cNvSpPr>
            <a:spLocks noGrp="1"/>
          </p:cNvSpPr>
          <p:nvPr>
            <p:ph idx="1"/>
          </p:nvPr>
        </p:nvSpPr>
        <p:spPr/>
        <p:txBody>
          <a:bodyPr vert="horz" lIns="68580" tIns="34290" rIns="68580" bIns="34290" rtlCol="0">
            <a:noAutofit/>
          </a:bodyPr>
          <a:lstStyle/>
          <a:p>
            <a:pPr algn="just"/>
            <a:r>
              <a:rPr lang="en-GB" sz="2600" dirty="0">
                <a:latin typeface="Times New Roman" panose="02020603050405020304" pitchFamily="18" charset="0"/>
                <a:cs typeface="Times New Roman" panose="02020603050405020304" pitchFamily="18" charset="0"/>
              </a:rPr>
              <a:t>Industrial processes involve the different unit operations where raw materials are fed in the first unit operation and product is removed from the last unit operation. </a:t>
            </a:r>
          </a:p>
          <a:p>
            <a:pPr algn="just"/>
            <a:endParaRPr lang="en-GB" sz="2600" dirty="0">
              <a:latin typeface="Times New Roman" panose="02020603050405020304" pitchFamily="18" charset="0"/>
              <a:cs typeface="Times New Roman" panose="02020603050405020304" pitchFamily="18" charset="0"/>
            </a:endParaRPr>
          </a:p>
          <a:p>
            <a:pPr algn="just"/>
            <a:r>
              <a:rPr lang="en-GB" sz="2600" dirty="0">
                <a:latin typeface="Times New Roman" panose="02020603050405020304" pitchFamily="18" charset="0"/>
                <a:cs typeface="Times New Roman" panose="02020603050405020304" pitchFamily="18" charset="0"/>
              </a:rPr>
              <a:t>A process is basically is an input–output analysis of an industry</a:t>
            </a:r>
          </a:p>
          <a:p>
            <a:pPr algn="just"/>
            <a:endParaRPr lang="en-US" sz="26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200575147"/>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3246463" y="2544367"/>
            <a:ext cx="2636862" cy="1026319"/>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sz="2400" dirty="0">
                <a:latin typeface="Times New Roman" panose="02020603050405020304" pitchFamily="18" charset="0"/>
                <a:cs typeface="Times New Roman" panose="02020603050405020304" pitchFamily="18" charset="0"/>
              </a:rPr>
              <a:t>Industrial Processes</a:t>
            </a:r>
          </a:p>
        </p:txBody>
      </p:sp>
      <p:sp>
        <p:nvSpPr>
          <p:cNvPr id="6" name="Text Box 7"/>
          <p:cNvSpPr txBox="1">
            <a:spLocks noChangeArrowheads="1"/>
          </p:cNvSpPr>
          <p:nvPr/>
        </p:nvSpPr>
        <p:spPr bwMode="auto">
          <a:xfrm>
            <a:off x="561482" y="2525554"/>
            <a:ext cx="1951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2400" dirty="0">
                <a:latin typeface="Times New Roman" panose="02020603050405020304" pitchFamily="18" charset="0"/>
                <a:cs typeface="Times New Roman" panose="02020603050405020304" pitchFamily="18" charset="0"/>
              </a:rPr>
              <a:t>Raw materials</a:t>
            </a:r>
          </a:p>
        </p:txBody>
      </p:sp>
      <p:sp>
        <p:nvSpPr>
          <p:cNvPr id="8" name="Text Box 9"/>
          <p:cNvSpPr txBox="1">
            <a:spLocks noChangeArrowheads="1"/>
          </p:cNvSpPr>
          <p:nvPr/>
        </p:nvSpPr>
        <p:spPr bwMode="auto">
          <a:xfrm>
            <a:off x="1092340" y="3109021"/>
            <a:ext cx="11737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2400" dirty="0">
                <a:latin typeface="Times New Roman" panose="02020603050405020304" pitchFamily="18" charset="0"/>
                <a:cs typeface="Times New Roman" panose="02020603050405020304" pitchFamily="18" charset="0"/>
              </a:rPr>
              <a:t>Utilities</a:t>
            </a:r>
          </a:p>
        </p:txBody>
      </p:sp>
      <p:sp>
        <p:nvSpPr>
          <p:cNvPr id="10" name="Text Box 11"/>
          <p:cNvSpPr txBox="1">
            <a:spLocks noChangeArrowheads="1"/>
          </p:cNvSpPr>
          <p:nvPr/>
        </p:nvSpPr>
        <p:spPr bwMode="auto">
          <a:xfrm>
            <a:off x="6965793" y="2841340"/>
            <a:ext cx="11416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2400" dirty="0">
                <a:latin typeface="Times New Roman" panose="02020603050405020304" pitchFamily="18" charset="0"/>
                <a:cs typeface="Times New Roman" panose="02020603050405020304" pitchFamily="18" charset="0"/>
              </a:rPr>
              <a:t>Product</a:t>
            </a:r>
          </a:p>
        </p:txBody>
      </p:sp>
      <p:sp>
        <p:nvSpPr>
          <p:cNvPr id="22" name="Down Arrow 21"/>
          <p:cNvSpPr/>
          <p:nvPr/>
        </p:nvSpPr>
        <p:spPr>
          <a:xfrm rot="16200000">
            <a:off x="2697823" y="2425132"/>
            <a:ext cx="363474" cy="7338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anose="02020603050405020304" pitchFamily="18" charset="0"/>
              <a:cs typeface="Times New Roman" panose="02020603050405020304" pitchFamily="18" charset="0"/>
            </a:endParaRPr>
          </a:p>
        </p:txBody>
      </p:sp>
      <p:sp>
        <p:nvSpPr>
          <p:cNvPr id="23" name="Down Arrow 22"/>
          <p:cNvSpPr/>
          <p:nvPr/>
        </p:nvSpPr>
        <p:spPr>
          <a:xfrm rot="16200000">
            <a:off x="2712037" y="2929469"/>
            <a:ext cx="363474" cy="7338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anose="02020603050405020304" pitchFamily="18" charset="0"/>
              <a:cs typeface="Times New Roman" panose="02020603050405020304" pitchFamily="18" charset="0"/>
            </a:endParaRPr>
          </a:p>
        </p:txBody>
      </p:sp>
      <p:sp>
        <p:nvSpPr>
          <p:cNvPr id="24" name="Down Arrow 23"/>
          <p:cNvSpPr/>
          <p:nvPr/>
        </p:nvSpPr>
        <p:spPr>
          <a:xfrm rot="16200000">
            <a:off x="6160416" y="2568899"/>
            <a:ext cx="458391" cy="9965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759917098"/>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3521063" y="3044481"/>
            <a:ext cx="1944291" cy="1026319"/>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sz="1650" dirty="0">
                <a:latin typeface="Times New Roman" panose="02020603050405020304" pitchFamily="18" charset="0"/>
                <a:cs typeface="Times New Roman" panose="02020603050405020304" pitchFamily="18" charset="0"/>
              </a:rPr>
              <a:t>Industrial Processes</a:t>
            </a:r>
          </a:p>
        </p:txBody>
      </p:sp>
      <p:sp>
        <p:nvSpPr>
          <p:cNvPr id="3" name="Text Box 7"/>
          <p:cNvSpPr txBox="1">
            <a:spLocks noChangeArrowheads="1"/>
          </p:cNvSpPr>
          <p:nvPr/>
        </p:nvSpPr>
        <p:spPr bwMode="auto">
          <a:xfrm>
            <a:off x="1379129" y="3099249"/>
            <a:ext cx="1404552"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1650" dirty="0">
                <a:latin typeface="Times New Roman" panose="02020603050405020304" pitchFamily="18" charset="0"/>
                <a:cs typeface="Times New Roman" panose="02020603050405020304" pitchFamily="18" charset="0"/>
              </a:rPr>
              <a:t>Raw materials</a:t>
            </a:r>
          </a:p>
        </p:txBody>
      </p:sp>
      <p:sp>
        <p:nvSpPr>
          <p:cNvPr id="4" name="Text Box 9"/>
          <p:cNvSpPr txBox="1">
            <a:spLocks noChangeArrowheads="1"/>
          </p:cNvSpPr>
          <p:nvPr/>
        </p:nvSpPr>
        <p:spPr bwMode="auto">
          <a:xfrm>
            <a:off x="1805024" y="3699898"/>
            <a:ext cx="869149"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1650" dirty="0">
                <a:latin typeface="Times New Roman" panose="02020603050405020304" pitchFamily="18" charset="0"/>
                <a:cs typeface="Times New Roman" panose="02020603050405020304" pitchFamily="18" charset="0"/>
              </a:rPr>
              <a:t>Utilities</a:t>
            </a:r>
          </a:p>
        </p:txBody>
      </p:sp>
      <p:sp>
        <p:nvSpPr>
          <p:cNvPr id="5" name="Text Box 11"/>
          <p:cNvSpPr txBox="1">
            <a:spLocks noChangeArrowheads="1"/>
          </p:cNvSpPr>
          <p:nvPr/>
        </p:nvSpPr>
        <p:spPr bwMode="auto">
          <a:xfrm>
            <a:off x="6501381" y="3143577"/>
            <a:ext cx="843501"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1650" dirty="0">
                <a:latin typeface="Times New Roman" panose="02020603050405020304" pitchFamily="18" charset="0"/>
                <a:cs typeface="Times New Roman" panose="02020603050405020304" pitchFamily="18" charset="0"/>
              </a:rPr>
              <a:t>Product</a:t>
            </a:r>
          </a:p>
        </p:txBody>
      </p:sp>
      <p:sp>
        <p:nvSpPr>
          <p:cNvPr id="6" name="Text Box 13"/>
          <p:cNvSpPr txBox="1">
            <a:spLocks noChangeArrowheads="1"/>
          </p:cNvSpPr>
          <p:nvPr/>
        </p:nvSpPr>
        <p:spPr bwMode="auto">
          <a:xfrm>
            <a:off x="4129474" y="2040783"/>
            <a:ext cx="973343"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1650" dirty="0">
                <a:latin typeface="Times New Roman" panose="02020603050405020304" pitchFamily="18" charset="0"/>
                <a:cs typeface="Times New Roman" panose="02020603050405020304" pitchFamily="18" charset="0"/>
              </a:rPr>
              <a:t>Emission</a:t>
            </a:r>
          </a:p>
        </p:txBody>
      </p:sp>
      <p:sp>
        <p:nvSpPr>
          <p:cNvPr id="7" name="Text Box 15"/>
          <p:cNvSpPr txBox="1">
            <a:spLocks noChangeArrowheads="1"/>
          </p:cNvSpPr>
          <p:nvPr/>
        </p:nvSpPr>
        <p:spPr bwMode="auto">
          <a:xfrm>
            <a:off x="3978406" y="4814682"/>
            <a:ext cx="1167307"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1650" dirty="0">
                <a:latin typeface="Times New Roman" panose="02020603050405020304" pitchFamily="18" charset="0"/>
                <a:cs typeface="Times New Roman" panose="02020603050405020304" pitchFamily="18" charset="0"/>
              </a:rPr>
              <a:t>Solid waste</a:t>
            </a:r>
          </a:p>
        </p:txBody>
      </p:sp>
      <p:sp>
        <p:nvSpPr>
          <p:cNvPr id="8" name="Text Box 18"/>
          <p:cNvSpPr txBox="1">
            <a:spLocks noChangeArrowheads="1"/>
          </p:cNvSpPr>
          <p:nvPr/>
        </p:nvSpPr>
        <p:spPr bwMode="auto">
          <a:xfrm>
            <a:off x="6162596" y="3789817"/>
            <a:ext cx="1169616"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1650" dirty="0">
                <a:latin typeface="Times New Roman" panose="02020603050405020304" pitchFamily="18" charset="0"/>
                <a:cs typeface="Times New Roman" panose="02020603050405020304" pitchFamily="18" charset="0"/>
              </a:rPr>
              <a:t>Wastewater</a:t>
            </a:r>
          </a:p>
        </p:txBody>
      </p:sp>
      <p:sp>
        <p:nvSpPr>
          <p:cNvPr id="9" name="Down Arrow 8"/>
          <p:cNvSpPr/>
          <p:nvPr/>
        </p:nvSpPr>
        <p:spPr>
          <a:xfrm>
            <a:off x="4401468" y="4070798"/>
            <a:ext cx="363474" cy="7338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0">
              <a:latin typeface="Times New Roman" panose="02020603050405020304" pitchFamily="18" charset="0"/>
              <a:cs typeface="Times New Roman" panose="02020603050405020304" pitchFamily="18" charset="0"/>
            </a:endParaRPr>
          </a:p>
        </p:txBody>
      </p:sp>
      <p:sp>
        <p:nvSpPr>
          <p:cNvPr id="10" name="Down Arrow 9"/>
          <p:cNvSpPr/>
          <p:nvPr/>
        </p:nvSpPr>
        <p:spPr>
          <a:xfrm rot="10800000">
            <a:off x="4311471" y="2306102"/>
            <a:ext cx="363474" cy="7338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0">
              <a:latin typeface="Times New Roman" panose="02020603050405020304" pitchFamily="18" charset="0"/>
              <a:cs typeface="Times New Roman" panose="02020603050405020304" pitchFamily="18" charset="0"/>
            </a:endParaRPr>
          </a:p>
        </p:txBody>
      </p:sp>
      <p:sp>
        <p:nvSpPr>
          <p:cNvPr id="11" name="Down Arrow 10"/>
          <p:cNvSpPr/>
          <p:nvPr/>
        </p:nvSpPr>
        <p:spPr>
          <a:xfrm rot="16200000">
            <a:off x="2972423" y="2914082"/>
            <a:ext cx="363474" cy="7338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0">
              <a:latin typeface="Times New Roman" panose="02020603050405020304" pitchFamily="18" charset="0"/>
              <a:cs typeface="Times New Roman" panose="02020603050405020304" pitchFamily="18" charset="0"/>
            </a:endParaRPr>
          </a:p>
        </p:txBody>
      </p:sp>
      <p:sp>
        <p:nvSpPr>
          <p:cNvPr id="12" name="Down Arrow 11"/>
          <p:cNvSpPr/>
          <p:nvPr/>
        </p:nvSpPr>
        <p:spPr>
          <a:xfrm rot="16200000">
            <a:off x="2972422" y="3459221"/>
            <a:ext cx="363474" cy="7338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0">
              <a:latin typeface="Times New Roman" panose="02020603050405020304" pitchFamily="18" charset="0"/>
              <a:cs typeface="Times New Roman" panose="02020603050405020304" pitchFamily="18" charset="0"/>
            </a:endParaRPr>
          </a:p>
        </p:txBody>
      </p:sp>
      <p:sp>
        <p:nvSpPr>
          <p:cNvPr id="13" name="Down Arrow 12"/>
          <p:cNvSpPr/>
          <p:nvPr/>
        </p:nvSpPr>
        <p:spPr>
          <a:xfrm rot="16200000">
            <a:off x="5734434" y="2830167"/>
            <a:ext cx="458391" cy="9965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0">
              <a:latin typeface="Times New Roman" panose="02020603050405020304" pitchFamily="18" charset="0"/>
              <a:cs typeface="Times New Roman" panose="02020603050405020304" pitchFamily="18" charset="0"/>
            </a:endParaRPr>
          </a:p>
        </p:txBody>
      </p:sp>
      <p:sp>
        <p:nvSpPr>
          <p:cNvPr id="14" name="Down Arrow 13"/>
          <p:cNvSpPr/>
          <p:nvPr/>
        </p:nvSpPr>
        <p:spPr>
          <a:xfrm rot="16200000">
            <a:off x="5650520" y="3563663"/>
            <a:ext cx="363474" cy="7338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7353251"/>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p:bldP spid="8" grpId="0"/>
      <p:bldP spid="9" grpId="0"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343025" y="2738775"/>
            <a:ext cx="6629400" cy="545021"/>
          </a:xfrm>
        </p:spPr>
        <p:txBody>
          <a:bodyPr>
            <a:normAutofit/>
          </a:bodyPr>
          <a:lstStyle/>
          <a:p>
            <a:pPr algn="ctr"/>
            <a:r>
              <a:rPr lang="en-US" b="1" dirty="0">
                <a:latin typeface="Times New Roman" panose="02020603050405020304" pitchFamily="18" charset="0"/>
                <a:cs typeface="Times New Roman" panose="02020603050405020304" pitchFamily="18" charset="0"/>
              </a:rPr>
              <a:t>What do you do with the waste?</a:t>
            </a:r>
          </a:p>
        </p:txBody>
      </p:sp>
    </p:spTree>
    <p:extLst>
      <p:ext uri="{BB962C8B-B14F-4D97-AF65-F5344CB8AC3E}">
        <p14:creationId xmlns:p14="http://schemas.microsoft.com/office/powerpoint/2010/main" val="611994110"/>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742" y="1164432"/>
            <a:ext cx="8043729" cy="4096941"/>
          </a:xfrm>
        </p:spPr>
        <p:txBody>
          <a:bodyPr>
            <a:noAutofit/>
          </a:bodyPr>
          <a:lstStyle/>
          <a:p>
            <a:r>
              <a:rPr lang="en-US" dirty="0">
                <a:latin typeface="Times New Roman" panose="02020603050405020304" pitchFamily="18" charset="0"/>
                <a:cs typeface="Times New Roman" panose="02020603050405020304" pitchFamily="18" charset="0"/>
              </a:rPr>
              <a:t>It can be recovered/recycled internally.</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For example:</a:t>
            </a:r>
          </a:p>
          <a:p>
            <a:pPr lvl="1">
              <a:buFont typeface="Wingdings" panose="05000000000000000000" pitchFamily="2" charset="2"/>
              <a:buChar char="Ø"/>
            </a:pPr>
            <a:r>
              <a:rPr lang="en-US" sz="1950" dirty="0"/>
              <a:t>the heat from hot wastewater can be recovered prior to treatment/discharge</a:t>
            </a:r>
          </a:p>
          <a:p>
            <a:pPr lvl="1">
              <a:buFont typeface="Wingdings" panose="05000000000000000000" pitchFamily="2" charset="2"/>
              <a:buChar char="Ø"/>
            </a:pPr>
            <a:r>
              <a:rPr lang="en-US" sz="1950" dirty="0"/>
              <a:t>Heat from flue gas can be recovered</a:t>
            </a:r>
          </a:p>
          <a:p>
            <a:pPr lvl="1">
              <a:buFont typeface="Wingdings" panose="05000000000000000000" pitchFamily="2" charset="2"/>
              <a:buChar char="Ø"/>
            </a:pPr>
            <a:r>
              <a:rPr lang="en-US" sz="1950" dirty="0"/>
              <a:t>Neutralization of wastewater having high pH (alkali) by flue gas having high </a:t>
            </a:r>
            <a:r>
              <a:rPr lang="en-US" sz="1950" dirty="0" err="1"/>
              <a:t>SOx</a:t>
            </a:r>
            <a:r>
              <a:rPr lang="en-US" sz="1950" dirty="0"/>
              <a:t> (burning of HFO)</a:t>
            </a:r>
          </a:p>
          <a:p>
            <a:pPr lvl="1">
              <a:buFont typeface="Wingdings" panose="05000000000000000000" pitchFamily="2" charset="2"/>
              <a:buChar char="Ø"/>
            </a:pPr>
            <a:r>
              <a:rPr lang="en-US" sz="1950" dirty="0"/>
              <a:t>Treated wastewater can be used for irrigation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Although many actions are taken internally, yet there are waste that are still released/discharged</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disposal/treatment cost of these waste might be significant.</a:t>
            </a:r>
          </a:p>
        </p:txBody>
      </p:sp>
    </p:spTree>
    <p:custDataLst>
      <p:tags r:id="rId1"/>
    </p:custDataLst>
    <p:extLst>
      <p:ext uri="{BB962C8B-B14F-4D97-AF65-F5344CB8AC3E}">
        <p14:creationId xmlns:p14="http://schemas.microsoft.com/office/powerpoint/2010/main" val="1161420397"/>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588" y="1002844"/>
            <a:ext cx="5379243" cy="545021"/>
          </a:xfrm>
        </p:spPr>
        <p:txBody>
          <a:bodyPr>
            <a:normAutofit/>
          </a:bodyPr>
          <a:lstStyle/>
          <a:p>
            <a:pPr algn="ctr"/>
            <a:r>
              <a:rPr lang="en-US" b="1" dirty="0">
                <a:latin typeface="Times New Roman" panose="02020603050405020304" pitchFamily="18" charset="0"/>
                <a:cs typeface="Times New Roman" panose="02020603050405020304" pitchFamily="18" charset="0"/>
              </a:rPr>
              <a:t>Industrial SUSTAINABILITY</a:t>
            </a:r>
          </a:p>
        </p:txBody>
      </p:sp>
      <p:sp>
        <p:nvSpPr>
          <p:cNvPr id="3" name="Content Placeholder 2"/>
          <p:cNvSpPr>
            <a:spLocks noGrp="1"/>
          </p:cNvSpPr>
          <p:nvPr>
            <p:ph idx="1"/>
          </p:nvPr>
        </p:nvSpPr>
        <p:spPr>
          <a:xfrm>
            <a:off x="365332" y="1816730"/>
            <a:ext cx="8351378" cy="3846910"/>
          </a:xfrm>
        </p:spPr>
        <p:txBody>
          <a:bodyPr>
            <a:noAutofit/>
          </a:bodyPr>
          <a:lstStyle/>
          <a:p>
            <a:pPr algn="just"/>
            <a:r>
              <a:rPr lang="en-US" dirty="0">
                <a:latin typeface="Times New Roman" panose="02020603050405020304" pitchFamily="18" charset="0"/>
                <a:cs typeface="Times New Roman" panose="02020603050405020304" pitchFamily="18" charset="0"/>
              </a:rPr>
              <a:t>Countries like Mauritius do not have natural resources or have limited natural resources.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Therefore, these countries are required to make additional effort compared to those that have available resources.</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With increase in the prices of the natural resources, industries are required to look at other alternatives to sustain their existence. This does not stop at the production lines and making profit, but it goes well beyond this.</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In fact, it must encompass the surrounding environment and take social aspects into considerations. </a:t>
            </a:r>
          </a:p>
          <a:p>
            <a:pPr algn="just"/>
            <a:endParaRPr lang="en-US"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87311853"/>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6|14.4|20.2"/>
</p:tagLst>
</file>

<file path=ppt/tags/tag10.xml><?xml version="1.0" encoding="utf-8"?>
<p:tagLst xmlns:a="http://schemas.openxmlformats.org/drawingml/2006/main" xmlns:r="http://schemas.openxmlformats.org/officeDocument/2006/relationships" xmlns:p="http://schemas.openxmlformats.org/presentationml/2006/main">
  <p:tag name="TIMING" val="|0.3|14.1|32.5|39.4|5.9"/>
</p:tagLst>
</file>

<file path=ppt/tags/tag11.xml><?xml version="1.0" encoding="utf-8"?>
<p:tagLst xmlns:a="http://schemas.openxmlformats.org/drawingml/2006/main" xmlns:r="http://schemas.openxmlformats.org/officeDocument/2006/relationships" xmlns:p="http://schemas.openxmlformats.org/presentationml/2006/main">
  <p:tag name="TIMING" val="|0.7|11.2|3.3"/>
</p:tagLst>
</file>

<file path=ppt/tags/tag12.xml><?xml version="1.0" encoding="utf-8"?>
<p:tagLst xmlns:a="http://schemas.openxmlformats.org/drawingml/2006/main" xmlns:r="http://schemas.openxmlformats.org/officeDocument/2006/relationships" xmlns:p="http://schemas.openxmlformats.org/presentationml/2006/main">
  <p:tag name="TIMING" val="|1.2|10.8"/>
</p:tagLst>
</file>

<file path=ppt/tags/tag13.xml><?xml version="1.0" encoding="utf-8"?>
<p:tagLst xmlns:a="http://schemas.openxmlformats.org/drawingml/2006/main" xmlns:r="http://schemas.openxmlformats.org/officeDocument/2006/relationships" xmlns:p="http://schemas.openxmlformats.org/presentationml/2006/main">
  <p:tag name="TIMING" val="|1.4|0.8|0.1|0.1|0.3|0.3"/>
</p:tagLst>
</file>

<file path=ppt/tags/tag14.xml><?xml version="1.0" encoding="utf-8"?>
<p:tagLst xmlns:a="http://schemas.openxmlformats.org/drawingml/2006/main" xmlns:r="http://schemas.openxmlformats.org/officeDocument/2006/relationships" xmlns:p="http://schemas.openxmlformats.org/presentationml/2006/main">
  <p:tag name="TIMING" val="|1.4|0.8|0.1|0.1|0.3|0.3"/>
</p:tagLst>
</file>

<file path=ppt/tags/tag15.xml><?xml version="1.0" encoding="utf-8"?>
<p:tagLst xmlns:a="http://schemas.openxmlformats.org/drawingml/2006/main" xmlns:r="http://schemas.openxmlformats.org/officeDocument/2006/relationships" xmlns:p="http://schemas.openxmlformats.org/presentationml/2006/main">
  <p:tag name="TIMING" val="|2.2|1.3|0.8|0.9|0.9|0.8|1.3|12.9|0.8|38.3|2.6|2.7|3.2|24.5|3.3|0.5|4"/>
</p:tagLst>
</file>

<file path=ppt/tags/tag16.xml><?xml version="1.0" encoding="utf-8"?>
<p:tagLst xmlns:a="http://schemas.openxmlformats.org/drawingml/2006/main" xmlns:r="http://schemas.openxmlformats.org/officeDocument/2006/relationships" xmlns:p="http://schemas.openxmlformats.org/presentationml/2006/main">
  <p:tag name="TIMING" val="|0.6|0.2|0.1|0.1"/>
</p:tagLst>
</file>

<file path=ppt/tags/tag17.xml><?xml version="1.0" encoding="utf-8"?>
<p:tagLst xmlns:a="http://schemas.openxmlformats.org/drawingml/2006/main" xmlns:r="http://schemas.openxmlformats.org/officeDocument/2006/relationships" xmlns:p="http://schemas.openxmlformats.org/presentationml/2006/main">
  <p:tag name="TIMING" val="|0.1|0.2|0.2|0.2|0.2|0.2|0.3|0.4"/>
</p:tagLst>
</file>

<file path=ppt/tags/tag2.xml><?xml version="1.0" encoding="utf-8"?>
<p:tagLst xmlns:a="http://schemas.openxmlformats.org/drawingml/2006/main" xmlns:r="http://schemas.openxmlformats.org/officeDocument/2006/relationships" xmlns:p="http://schemas.openxmlformats.org/presentationml/2006/main">
  <p:tag name="TIMING" val="|0.6|25|13.6"/>
</p:tagLst>
</file>

<file path=ppt/tags/tag3.xml><?xml version="1.0" encoding="utf-8"?>
<p:tagLst xmlns:a="http://schemas.openxmlformats.org/drawingml/2006/main" xmlns:r="http://schemas.openxmlformats.org/officeDocument/2006/relationships" xmlns:p="http://schemas.openxmlformats.org/presentationml/2006/main">
  <p:tag name="TIMING" val="|0.7|0.2"/>
</p:tagLst>
</file>

<file path=ppt/tags/tag4.xml><?xml version="1.0" encoding="utf-8"?>
<p:tagLst xmlns:a="http://schemas.openxmlformats.org/drawingml/2006/main" xmlns:r="http://schemas.openxmlformats.org/officeDocument/2006/relationships" xmlns:p="http://schemas.openxmlformats.org/presentationml/2006/main">
  <p:tag name="TIMING" val="|0.4|0.4|0.2|0.2|0.3|0.2|0.3|0.3|0.3|0.2|0.2|0.3|0.6"/>
</p:tagLst>
</file>

<file path=ppt/tags/tag5.xml><?xml version="1.0" encoding="utf-8"?>
<p:tagLst xmlns:a="http://schemas.openxmlformats.org/drawingml/2006/main" xmlns:r="http://schemas.openxmlformats.org/officeDocument/2006/relationships" xmlns:p="http://schemas.openxmlformats.org/presentationml/2006/main">
  <p:tag name="TIMING" val="|0.4|14.2|63.4|40.8"/>
</p:tagLst>
</file>

<file path=ppt/tags/tag6.xml><?xml version="1.0" encoding="utf-8"?>
<p:tagLst xmlns:a="http://schemas.openxmlformats.org/drawingml/2006/main" xmlns:r="http://schemas.openxmlformats.org/officeDocument/2006/relationships" xmlns:p="http://schemas.openxmlformats.org/presentationml/2006/main">
  <p:tag name="TIMING" val="|4.8|13.6|14.6|31.1"/>
</p:tagLst>
</file>

<file path=ppt/tags/tag7.xml><?xml version="1.0" encoding="utf-8"?>
<p:tagLst xmlns:a="http://schemas.openxmlformats.org/drawingml/2006/main" xmlns:r="http://schemas.openxmlformats.org/officeDocument/2006/relationships" xmlns:p="http://schemas.openxmlformats.org/presentationml/2006/main">
  <p:tag name="TIMING" val="|0.4|36.6|11.5|26.6"/>
</p:tagLst>
</file>

<file path=ppt/tags/tag8.xml><?xml version="1.0" encoding="utf-8"?>
<p:tagLst xmlns:a="http://schemas.openxmlformats.org/drawingml/2006/main" xmlns:r="http://schemas.openxmlformats.org/officeDocument/2006/relationships" xmlns:p="http://schemas.openxmlformats.org/presentationml/2006/main">
  <p:tag name="TIMING" val="|12.4|5.5|1.5|1.3|3.2|0.6"/>
</p:tagLst>
</file>

<file path=ppt/tags/tag9.xml><?xml version="1.0" encoding="utf-8"?>
<p:tagLst xmlns:a="http://schemas.openxmlformats.org/drawingml/2006/main" xmlns:r="http://schemas.openxmlformats.org/officeDocument/2006/relationships" xmlns:p="http://schemas.openxmlformats.org/presentationml/2006/main">
  <p:tag name="TIMING" val="|0.6|0.8|4.2|0.7|1.5|0.4|0.9|0.7|5.6|0.4|2.8|0.5|0.9|0.4|75.5|5.5|1.2|11.4|0.5"/>
</p:tagLst>
</file>

<file path=ppt/theme/theme1.xml><?xml version="1.0" encoding="utf-8"?>
<a:theme xmlns:a="http://schemas.openxmlformats.org/drawingml/2006/main" name="PAGE">
  <a:themeElements>
    <a:clrScheme name="PAGE Colors">
      <a:dk1>
        <a:srgbClr val="4C4C4C"/>
      </a:dk1>
      <a:lt1>
        <a:sysClr val="window" lastClr="FFFFFF"/>
      </a:lt1>
      <a:dk2>
        <a:srgbClr val="44546A"/>
      </a:dk2>
      <a:lt2>
        <a:srgbClr val="E7E6E6"/>
      </a:lt2>
      <a:accent1>
        <a:srgbClr val="90C73E"/>
      </a:accent1>
      <a:accent2>
        <a:srgbClr val="76AC42"/>
      </a:accent2>
      <a:accent3>
        <a:srgbClr val="508538"/>
      </a:accent3>
      <a:accent4>
        <a:srgbClr val="22ABC9"/>
      </a:accent4>
      <a:accent5>
        <a:srgbClr val="FFFFFF"/>
      </a:accent5>
      <a:accent6>
        <a:srgbClr val="FFFFFF"/>
      </a:accent6>
      <a:hlink>
        <a:srgbClr val="22ABC9"/>
      </a:hlink>
      <a:folHlink>
        <a:srgbClr val="22ABC9"/>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t" anchorCtr="0">
        <a:normAutofit/>
      </a:bodyPr>
      <a:lstStyle>
        <a:defPPr>
          <a:defRPr sz="2600" b="0" dirty="0" smtClean="0"/>
        </a:defPPr>
      </a:lstStyle>
    </a:txDef>
  </a:objectDefaults>
  <a:extraClrSchemeLst/>
  <a:extLst>
    <a:ext uri="{05A4C25C-085E-4340-85A3-A5531E510DB2}">
      <thm15:themeFamily xmlns:thm15="http://schemas.microsoft.com/office/thememl/2012/main" name="PAGE.potx" id="{44E98F29-F474-4346-8BD1-308C8550393F}" vid="{925A9C5C-5A0B-43C3-A6DE-E3273D40A3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8D26D7729DC404C8656BACE387338A9" ma:contentTypeVersion="1" ma:contentTypeDescription="Create a new document." ma:contentTypeScope="" ma:versionID="0bada1de042ab64004e1b9894a5e21a1">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6CE0828-DB1F-4A4B-9698-0F7EAD9BBE3B}"/>
</file>

<file path=customXml/itemProps2.xml><?xml version="1.0" encoding="utf-8"?>
<ds:datastoreItem xmlns:ds="http://schemas.openxmlformats.org/officeDocument/2006/customXml" ds:itemID="{1A5DA6C3-8FA4-48D7-B675-F38C2CA000FE}"/>
</file>

<file path=customXml/itemProps3.xml><?xml version="1.0" encoding="utf-8"?>
<ds:datastoreItem xmlns:ds="http://schemas.openxmlformats.org/officeDocument/2006/customXml" ds:itemID="{0D076F5E-DB3E-471F-9FFB-D88AE41CEFEC}"/>
</file>

<file path=docProps/app.xml><?xml version="1.0" encoding="utf-8"?>
<Properties xmlns="http://schemas.openxmlformats.org/officeDocument/2006/extended-properties" xmlns:vt="http://schemas.openxmlformats.org/officeDocument/2006/docPropsVTypes">
  <Template>PAGE</Template>
  <TotalTime>1831</TotalTime>
  <Words>1221</Words>
  <Application>Microsoft Office PowerPoint</Application>
  <PresentationFormat>On-screen Show (4:3)</PresentationFormat>
  <Paragraphs>247</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宋体</vt:lpstr>
      <vt:lpstr>Arial</vt:lpstr>
      <vt:lpstr>Calibri</vt:lpstr>
      <vt:lpstr>Times New Roman</vt:lpstr>
      <vt:lpstr>Wingdings</vt:lpstr>
      <vt:lpstr>PAGE</vt:lpstr>
      <vt:lpstr>Industrial Waste Management -   Industrial Symbiosis and Circular Economy    </vt:lpstr>
      <vt:lpstr>Introduction</vt:lpstr>
      <vt:lpstr>PowerPoint Presentation</vt:lpstr>
      <vt:lpstr>Industrial Processes</vt:lpstr>
      <vt:lpstr>PowerPoint Presentation</vt:lpstr>
      <vt:lpstr>PowerPoint Presentation</vt:lpstr>
      <vt:lpstr>What do you do with the waste?</vt:lpstr>
      <vt:lpstr>PowerPoint Presentation</vt:lpstr>
      <vt:lpstr>Industrial SUSTAINABILITY</vt:lpstr>
      <vt:lpstr>Industrial SUSTAINABILITY</vt:lpstr>
      <vt:lpstr>Industrial symbiosis</vt:lpstr>
      <vt:lpstr>PowerPoint Presentation</vt:lpstr>
      <vt:lpstr>Industrial symbiosis</vt:lpstr>
      <vt:lpstr>Industrial symbiosis</vt:lpstr>
      <vt:lpstr>PowerPoint Presentation</vt:lpstr>
      <vt:lpstr>PowerPoint Presentation</vt:lpstr>
      <vt:lpstr>PowerPoint Presentation</vt:lpstr>
      <vt:lpstr>Industrial symbiosis</vt:lpstr>
      <vt:lpstr>Industrial symbiosis</vt:lpstr>
      <vt:lpstr>Industrial symbiosis</vt:lpstr>
      <vt:lpstr>Benefits of Industrial symbiosis</vt:lpstr>
      <vt:lpstr>Benefits of Industrial symbiosis</vt:lpstr>
      <vt:lpstr>Benefits of Industrial symbiosis</vt:lpstr>
      <vt:lpstr>Benefits of Industrial symbiosis</vt:lpstr>
      <vt:lpstr>Benefits of Industrial symbiosis</vt:lpstr>
      <vt:lpstr>PowerPoint Presentation</vt:lpstr>
      <vt:lpstr>PowerPoint Presentation</vt:lpstr>
      <vt:lpstr>Sugar industry</vt:lpstr>
      <vt:lpstr>PowerPoint Presentation</vt:lpstr>
      <vt:lpstr>PowerPoint Presentation</vt:lpstr>
      <vt:lpstr>PowerPoint Presentation</vt:lpstr>
      <vt:lpstr>PowerPoint Presentation</vt:lpstr>
      <vt:lpstr>PowerPoint Presentation</vt:lpstr>
      <vt:lpstr>PowerPoint Presentation</vt:lpstr>
    </vt:vector>
  </TitlesOfParts>
  <Company>United Nations Office at Geneva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ICTS-DK7</dc:creator>
  <cp:lastModifiedBy>Manna</cp:lastModifiedBy>
  <cp:revision>7</cp:revision>
  <cp:lastPrinted>2020-02-19T07:32:38Z</cp:lastPrinted>
  <dcterms:created xsi:type="dcterms:W3CDTF">2015-03-30T08:21:28Z</dcterms:created>
  <dcterms:modified xsi:type="dcterms:W3CDTF">2020-02-19T07:44:59Z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0x01010088D26D7729DC404C8656BACE387338A9</vt:lpwstr>
  </property>
</Properties>
</file>